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6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81" r:id="rId5"/>
    <p:sldId id="290" r:id="rId6"/>
    <p:sldId id="285" r:id="rId7"/>
    <p:sldId id="293" r:id="rId8"/>
    <p:sldId id="262" r:id="rId9"/>
    <p:sldId id="294" r:id="rId10"/>
    <p:sldId id="287" r:id="rId11"/>
    <p:sldId id="295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92A6DD-54BB-4D63-A3B3-C2F12C01B329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EDE368-6ED7-483E-ABCB-C1C784C3A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8DF038-C4D5-4093-81AF-D274F9ECD9B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A811E-CA38-4288-BEF6-048576D540F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EB6543-F97C-453F-B80F-F0F58BAF856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4DA16A-A06D-4CB0-B4A8-6B412EDE3E5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311EBB-04FF-4411-980C-468082FE714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4F13-FAA4-4A81-B2BA-BA760823F902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EFE2-B904-4F05-99EF-F7E5D762AA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6B5-27C0-4F74-BC7F-BED50D484DD8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85E-DEB8-4123-95FA-A0A74A89B0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D49F-EA72-4E36-8A8C-ADA0E0B69228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7951-61BB-42CE-B2B8-770776F9AE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F7A6-F5A3-4D3E-9A64-7F7B1F1F6C07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02A7-D950-4C46-AAF9-0579F5FCC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FC2C-EA18-44C0-A941-290C56B8ACCB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8D53-B8CD-4EB3-894A-7114AB68F4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29B4-A7BA-466B-87C3-ABECB65B763B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AD53-996F-4D07-BAEC-58CBED9D1D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118F-7DAA-4FF9-A5C1-78254D84BEBA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EE24-2D05-457C-97AC-FE73E01807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E7D1-F77D-4DAF-97A4-9F2CB060D7A6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A60C-415F-4D50-8392-154ECE180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06A5-A089-4740-8520-2D27426ED9C2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A51D-9398-41CF-898B-7FE75139E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26CB-A0AD-4D14-84AC-C483E1619A0B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B569-6EF2-4AAE-880F-5C24D5100B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AC9-30AA-4636-9A73-821F99FD4B34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FF32-B113-4CFB-8ED4-3164A3C69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0DD45-9465-4779-A4C9-EB9E18464FB0}" type="datetimeFigureOut">
              <a:rPr lang="es-ES"/>
              <a:pPr>
                <a:defRPr/>
              </a:pPr>
              <a:t>14/11/2010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DA255-D528-4B5E-9BE0-3D83324D4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138.png"/><Relationship Id="rId3" Type="http://schemas.openxmlformats.org/officeDocument/2006/relationships/tags" Target="../tags/tag138.xml"/><Relationship Id="rId21" Type="http://schemas.openxmlformats.org/officeDocument/2006/relationships/image" Target="../media/image133.png"/><Relationship Id="rId34" Type="http://schemas.openxmlformats.org/officeDocument/2006/relationships/image" Target="../media/image146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137.png"/><Relationship Id="rId33" Type="http://schemas.openxmlformats.org/officeDocument/2006/relationships/image" Target="../media/image145.png"/><Relationship Id="rId38" Type="http://schemas.openxmlformats.org/officeDocument/2006/relationships/image" Target="../media/image150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141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36.png"/><Relationship Id="rId32" Type="http://schemas.openxmlformats.org/officeDocument/2006/relationships/image" Target="../media/image144.png"/><Relationship Id="rId37" Type="http://schemas.openxmlformats.org/officeDocument/2006/relationships/image" Target="../media/image149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135.png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10" Type="http://schemas.openxmlformats.org/officeDocument/2006/relationships/tags" Target="../tags/tag1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3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Relationship Id="rId35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156.png"/><Relationship Id="rId3" Type="http://schemas.openxmlformats.org/officeDocument/2006/relationships/tags" Target="../tags/tag156.xml"/><Relationship Id="rId21" Type="http://schemas.openxmlformats.org/officeDocument/2006/relationships/image" Target="../media/image151.png"/><Relationship Id="rId34" Type="http://schemas.openxmlformats.org/officeDocument/2006/relationships/image" Target="../media/image164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155.png"/><Relationship Id="rId33" Type="http://schemas.openxmlformats.org/officeDocument/2006/relationships/image" Target="../media/image163.png"/><Relationship Id="rId38" Type="http://schemas.openxmlformats.org/officeDocument/2006/relationships/image" Target="../media/image168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159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54.png"/><Relationship Id="rId32" Type="http://schemas.openxmlformats.org/officeDocument/2006/relationships/image" Target="../media/image162.png"/><Relationship Id="rId37" Type="http://schemas.openxmlformats.org/officeDocument/2006/relationships/image" Target="../media/image167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36" Type="http://schemas.openxmlformats.org/officeDocument/2006/relationships/image" Target="../media/image166.png"/><Relationship Id="rId10" Type="http://schemas.openxmlformats.org/officeDocument/2006/relationships/tags" Target="../tags/tag1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1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Relationship Id="rId35" Type="http://schemas.openxmlformats.org/officeDocument/2006/relationships/image" Target="../media/image16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image" Target="../media/image15.png"/><Relationship Id="rId3" Type="http://schemas.openxmlformats.org/officeDocument/2006/relationships/tags" Target="../tags/tag12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1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tags" Target="../tags/tag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tags" Target="../tags/tag30.xml"/><Relationship Id="rId21" Type="http://schemas.openxmlformats.org/officeDocument/2006/relationships/image" Target="../media/image31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13.png"/><Relationship Id="rId25" Type="http://schemas.openxmlformats.org/officeDocument/2006/relationships/image" Target="../media/image35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4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tags" Target="../tags/tag37.xml"/><Relationship Id="rId19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3" Type="http://schemas.openxmlformats.org/officeDocument/2006/relationships/tags" Target="../tags/tag45.xml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6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slide" Target="slide4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69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tags" Target="../tags/tag63.xml"/><Relationship Id="rId16" Type="http://schemas.openxmlformats.org/officeDocument/2006/relationships/image" Target="../media/image72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67.png"/><Relationship Id="rId5" Type="http://schemas.openxmlformats.org/officeDocument/2006/relationships/tags" Target="../tags/tag66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tags" Target="../tags/tag73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86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1.png"/><Relationship Id="rId41" Type="http://schemas.openxmlformats.org/officeDocument/2006/relationships/slide" Target="slide4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8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96.png"/><Relationship Id="rId39" Type="http://schemas.openxmlformats.org/officeDocument/2006/relationships/image" Target="../media/image109.png"/><Relationship Id="rId3" Type="http://schemas.openxmlformats.org/officeDocument/2006/relationships/tags" Target="../tags/tag9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4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image" Target="../media/image99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image" Target="../media/image101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image" Target="../media/image121.png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85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image" Target="../media/image111.png"/><Relationship Id="rId41" Type="http://schemas.openxmlformats.org/officeDocument/2006/relationships/image" Target="../media/image123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118.png"/><Relationship Id="rId49" Type="http://schemas.openxmlformats.org/officeDocument/2006/relationships/image" Target="../media/image130.pn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29.png"/><Relationship Id="rId8" Type="http://schemas.openxmlformats.org/officeDocument/2006/relationships/tags" Target="../tags/tag117.xml"/><Relationship Id="rId51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2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 r="38763"/>
          <a:stretch>
            <a:fillRect/>
          </a:stretch>
        </p:blipFill>
        <p:spPr bwMode="auto">
          <a:xfrm>
            <a:off x="468313" y="5300663"/>
            <a:ext cx="1851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700338" y="5099050"/>
            <a:ext cx="6264275" cy="151288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3" name="1 Título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2879725"/>
          </a:xfrm>
        </p:spPr>
        <p:txBody>
          <a:bodyPr/>
          <a:lstStyle/>
          <a:p>
            <a:r>
              <a:rPr lang="es-ES" smtClean="0">
                <a:latin typeface="Segoe UI Semibold" pitchFamily="34" charset="0"/>
              </a:rPr>
              <a:t>On isoparametric hypersurfaces in complex hyperbolic spaces</a:t>
            </a:r>
          </a:p>
        </p:txBody>
      </p:sp>
      <p:sp>
        <p:nvSpPr>
          <p:cNvPr id="2054" name="2 Subtítulo"/>
          <p:cNvSpPr>
            <a:spLocks noGrp="1"/>
          </p:cNvSpPr>
          <p:nvPr>
            <p:ph type="subTitle" idx="1"/>
          </p:nvPr>
        </p:nvSpPr>
        <p:spPr>
          <a:xfrm>
            <a:off x="2420938" y="5157788"/>
            <a:ext cx="6400800" cy="817562"/>
          </a:xfrm>
        </p:spPr>
        <p:txBody>
          <a:bodyPr/>
          <a:lstStyle/>
          <a:p>
            <a:pPr algn="r"/>
            <a:r>
              <a:rPr lang="es-ES" sz="2400" smtClean="0">
                <a:solidFill>
                  <a:schemeClr val="bg1"/>
                </a:solidFill>
              </a:rPr>
              <a:t>Miguel Domínguez Vázquez</a:t>
            </a:r>
            <a:endParaRPr lang="es-ES" sz="1800" smtClean="0">
              <a:solidFill>
                <a:schemeClr val="bg1"/>
              </a:solidFill>
            </a:endParaRPr>
          </a:p>
          <a:p>
            <a:pPr algn="r"/>
            <a:r>
              <a:rPr lang="es-ES" sz="1800" smtClean="0">
                <a:solidFill>
                  <a:schemeClr val="bg1"/>
                </a:solidFill>
              </a:rPr>
              <a:t>(joint work with J. Carlos Díaz Ramos)</a:t>
            </a:r>
          </a:p>
        </p:txBody>
      </p:sp>
      <p:sp>
        <p:nvSpPr>
          <p:cNvPr id="2055" name="4 CuadroTexto"/>
          <p:cNvSpPr txBox="1">
            <a:spLocks noChangeArrowheads="1"/>
          </p:cNvSpPr>
          <p:nvPr/>
        </p:nvSpPr>
        <p:spPr bwMode="auto">
          <a:xfrm>
            <a:off x="900113" y="765175"/>
            <a:ext cx="7343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Calibri" pitchFamily="34" charset="0"/>
              </a:rPr>
              <a:t>International Meeting on Differential Geometry, Córdoba 2010</a:t>
            </a:r>
          </a:p>
        </p:txBody>
      </p:sp>
      <p:sp>
        <p:nvSpPr>
          <p:cNvPr id="2056" name="10 CuadroTexto"/>
          <p:cNvSpPr txBox="1">
            <a:spLocks noChangeArrowheads="1"/>
          </p:cNvSpPr>
          <p:nvPr/>
        </p:nvSpPr>
        <p:spPr bwMode="auto">
          <a:xfrm>
            <a:off x="4645025" y="5907088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solidFill>
                  <a:schemeClr val="bg1"/>
                </a:solidFill>
                <a:latin typeface="Calibri" pitchFamily="34" charset="0"/>
              </a:rPr>
              <a:t>Department of Geometry and Topology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Calibri" pitchFamily="34" charset="0"/>
              </a:rPr>
              <a:t>University of Santiago de Compostela</a:t>
            </a:r>
          </a:p>
          <a:p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539750" y="3940175"/>
            <a:ext cx="7993063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539750" y="2800350"/>
            <a:ext cx="7993063" cy="1093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539750" y="1878013"/>
            <a:ext cx="7993063" cy="876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900113" y="6054725"/>
            <a:ext cx="7416800" cy="574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539750" y="1243013"/>
            <a:ext cx="7993063" cy="588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" name="71 Rectángulo"/>
          <p:cNvSpPr/>
          <p:nvPr/>
        </p:nvSpPr>
        <p:spPr>
          <a:xfrm>
            <a:off x="539750" y="863600"/>
            <a:ext cx="7993063" cy="333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3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5" name="16 CuadroTexto"/>
          <p:cNvSpPr txBox="1">
            <a:spLocks noChangeArrowheads="1"/>
          </p:cNvSpPr>
          <p:nvPr/>
        </p:nvSpPr>
        <p:spPr bwMode="auto">
          <a:xfrm>
            <a:off x="6288088" y="198438"/>
            <a:ext cx="274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Isoparametric hypersurfaces in CH</a:t>
            </a:r>
            <a:r>
              <a:rPr lang="es-ES" sz="1400" baseline="30000">
                <a:solidFill>
                  <a:schemeClr val="bg2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30" name="2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5053013"/>
            <a:ext cx="76247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11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313" y="1439863"/>
            <a:ext cx="1301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121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00" y="2244725"/>
            <a:ext cx="2047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123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3265488"/>
            <a:ext cx="279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126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3" y="4319588"/>
            <a:ext cx="3016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6075363"/>
            <a:ext cx="7646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2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1400175"/>
            <a:ext cx="39481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2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2230438"/>
            <a:ext cx="12096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34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4313238"/>
            <a:ext cx="39608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30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2889250"/>
            <a:ext cx="3238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31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3233738"/>
            <a:ext cx="38115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4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3616325"/>
            <a:ext cx="45513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36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450" y="936625"/>
            <a:ext cx="39179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Multiplicar"/>
          <p:cNvSpPr/>
          <p:nvPr/>
        </p:nvSpPr>
        <p:spPr>
          <a:xfrm>
            <a:off x="2879725" y="5857875"/>
            <a:ext cx="3384550" cy="9080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6245225"/>
            <a:ext cx="6764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40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1314450"/>
            <a:ext cx="977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41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4613" y="1936750"/>
            <a:ext cx="162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42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6963" y="2898775"/>
            <a:ext cx="1873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43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0513" y="3992563"/>
            <a:ext cx="1409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3203575" y="903288"/>
            <a:ext cx="5472113" cy="1081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Rectángulo"/>
          <p:cNvSpPr/>
          <p:nvPr/>
        </p:nvSpPr>
        <p:spPr>
          <a:xfrm>
            <a:off x="468313" y="908050"/>
            <a:ext cx="2590800" cy="1081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" name="70 Rectángulo"/>
          <p:cNvSpPr/>
          <p:nvPr/>
        </p:nvSpPr>
        <p:spPr>
          <a:xfrm>
            <a:off x="684213" y="3586163"/>
            <a:ext cx="2635250" cy="57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6372225" y="19685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New isoparametric hypersurfaces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9" name="48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729038"/>
            <a:ext cx="1477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068638"/>
            <a:ext cx="2881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78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2687638"/>
            <a:ext cx="20716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217738"/>
            <a:ext cx="20145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37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708275"/>
            <a:ext cx="1585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82 Flecha derecha"/>
          <p:cNvSpPr/>
          <p:nvPr/>
        </p:nvSpPr>
        <p:spPr>
          <a:xfrm>
            <a:off x="4165600" y="2787650"/>
            <a:ext cx="733425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4" name="83 Cerrar llave"/>
          <p:cNvSpPr/>
          <p:nvPr/>
        </p:nvSpPr>
        <p:spPr>
          <a:xfrm>
            <a:off x="3768725" y="2606675"/>
            <a:ext cx="215900" cy="72072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" name="11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3625850"/>
            <a:ext cx="28336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9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91050"/>
            <a:ext cx="2247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5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1066800"/>
            <a:ext cx="1660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109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4618038"/>
            <a:ext cx="307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71 Flecha derecha"/>
          <p:cNvSpPr/>
          <p:nvPr/>
        </p:nvSpPr>
        <p:spPr>
          <a:xfrm>
            <a:off x="3563938" y="3662363"/>
            <a:ext cx="1335087" cy="39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8" name="107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599113"/>
            <a:ext cx="352583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110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6350" y="5757863"/>
            <a:ext cx="3525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103 Flecha derecha"/>
          <p:cNvSpPr/>
          <p:nvPr/>
        </p:nvSpPr>
        <p:spPr>
          <a:xfrm>
            <a:off x="3132138" y="4652963"/>
            <a:ext cx="1766887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9" name="108 Flecha derecha"/>
          <p:cNvSpPr/>
          <p:nvPr/>
        </p:nvSpPr>
        <p:spPr>
          <a:xfrm>
            <a:off x="3994150" y="5888038"/>
            <a:ext cx="904875" cy="39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313" name="Picture 1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9363" y="1047750"/>
            <a:ext cx="1274762" cy="546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2314" name="Picture 113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413" y="1611313"/>
            <a:ext cx="1333500" cy="171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2315" name="50 Imagen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6413" y="1114425"/>
            <a:ext cx="16367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33 Imagen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8075" y="1119188"/>
            <a:ext cx="577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7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2350" y="1695450"/>
            <a:ext cx="1684338" cy="1603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2318" name="43 Imagen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6463" y="1479550"/>
            <a:ext cx="981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38 Imagen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238" y="1477963"/>
            <a:ext cx="22669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3" grpId="0" animBg="1"/>
      <p:bldP spid="84" grpId="0" animBg="1"/>
      <p:bldP spid="72" grpId="0" animBg="1"/>
      <p:bldP spid="104" grpId="0" animBg="1"/>
      <p:bldP spid="1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2879725"/>
          </a:xfrm>
        </p:spPr>
        <p:txBody>
          <a:bodyPr/>
          <a:lstStyle/>
          <a:p>
            <a:r>
              <a:rPr lang="es-ES" smtClean="0"/>
              <a:t>Thanks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684213" y="14288"/>
            <a:ext cx="792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Contents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87300" y="1662230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80" name="2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6150" y="1603375"/>
            <a:ext cx="428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1017482" y="2166286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87300" y="3832912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87" name="38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7950" y="3028950"/>
            <a:ext cx="61404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3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7950" y="2144713"/>
            <a:ext cx="36195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42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6150" y="3789363"/>
            <a:ext cx="5713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2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7950" y="4724400"/>
            <a:ext cx="7404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1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7950" y="2586038"/>
            <a:ext cx="3425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20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7950" y="4292600"/>
            <a:ext cx="65135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Elipse"/>
          <p:cNvSpPr/>
          <p:nvPr/>
        </p:nvSpPr>
        <p:spPr>
          <a:xfrm>
            <a:off x="1017482" y="2604089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1017482" y="3033773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1017482" y="4299390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1017482" y="4738207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05" name="32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7950" y="5170488"/>
            <a:ext cx="39798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Elipse"/>
          <p:cNvSpPr/>
          <p:nvPr/>
        </p:nvSpPr>
        <p:spPr>
          <a:xfrm>
            <a:off x="1017482" y="5183242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Rectángulo"/>
          <p:cNvSpPr/>
          <p:nvPr/>
        </p:nvSpPr>
        <p:spPr>
          <a:xfrm>
            <a:off x="914400" y="2478088"/>
            <a:ext cx="3168650" cy="863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060950" y="2478088"/>
            <a:ext cx="3168650" cy="863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3" name="4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3325" y="2982913"/>
            <a:ext cx="2590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4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3288" y="2968625"/>
            <a:ext cx="1325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393700" y="1270000"/>
            <a:ext cx="3970338" cy="792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4779963" y="1125538"/>
            <a:ext cx="3970337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9" name="48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888" y="4508500"/>
            <a:ext cx="17700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Flecha abajo"/>
          <p:cNvSpPr/>
          <p:nvPr/>
        </p:nvSpPr>
        <p:spPr>
          <a:xfrm>
            <a:off x="1455738" y="3962400"/>
            <a:ext cx="360362" cy="47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9" name="37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397000"/>
            <a:ext cx="32178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39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758950"/>
            <a:ext cx="33480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40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0" y="1254125"/>
            <a:ext cx="2247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4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0" y="1590675"/>
            <a:ext cx="27400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49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0" y="1901825"/>
            <a:ext cx="33480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53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6725" y="2622550"/>
            <a:ext cx="1522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54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6888" y="2652713"/>
            <a:ext cx="2136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675" y="3716338"/>
            <a:ext cx="13604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030663"/>
            <a:ext cx="4708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Flecha derecha"/>
          <p:cNvSpPr/>
          <p:nvPr/>
        </p:nvSpPr>
        <p:spPr>
          <a:xfrm>
            <a:off x="2771775" y="3873500"/>
            <a:ext cx="576263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19" name="43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013" y="3413125"/>
            <a:ext cx="16367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75" y="5070475"/>
            <a:ext cx="2332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70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194175" y="5057775"/>
            <a:ext cx="30416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333875"/>
            <a:ext cx="1241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Flecha derecha"/>
          <p:cNvSpPr/>
          <p:nvPr/>
        </p:nvSpPr>
        <p:spPr>
          <a:xfrm>
            <a:off x="3203575" y="5013325"/>
            <a:ext cx="773113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6" name="55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75" y="5502275"/>
            <a:ext cx="48926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534025"/>
            <a:ext cx="1412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Flecha derecha"/>
          <p:cNvSpPr/>
          <p:nvPr/>
        </p:nvSpPr>
        <p:spPr>
          <a:xfrm>
            <a:off x="5695950" y="5446713"/>
            <a:ext cx="77311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27" name="41 CuadroTexto"/>
          <p:cNvSpPr txBox="1">
            <a:spLocks noChangeArrowheads="1"/>
          </p:cNvSpPr>
          <p:nvPr/>
        </p:nvSpPr>
        <p:spPr bwMode="auto">
          <a:xfrm>
            <a:off x="6659563" y="196850"/>
            <a:ext cx="235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Basic definitions and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73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3" name="53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25" name="2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188" y="985838"/>
            <a:ext cx="3216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43 Conector recto"/>
          <p:cNvCxnSpPr/>
          <p:nvPr/>
        </p:nvCxnSpPr>
        <p:spPr>
          <a:xfrm>
            <a:off x="250825" y="3771900"/>
            <a:ext cx="8642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38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2593975"/>
            <a:ext cx="4394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25 CuadroTexto"/>
          <p:cNvSpPr txBox="1">
            <a:spLocks noChangeArrowheads="1"/>
          </p:cNvSpPr>
          <p:nvPr/>
        </p:nvSpPr>
        <p:spPr bwMode="auto">
          <a:xfrm>
            <a:off x="7537450" y="196850"/>
            <a:ext cx="1287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General results</a:t>
            </a:r>
          </a:p>
        </p:txBody>
      </p:sp>
      <p:pic>
        <p:nvPicPr>
          <p:cNvPr id="40" name="39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3000375"/>
            <a:ext cx="23225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5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0" y="3155950"/>
            <a:ext cx="39306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Flecha izquierda y derecha"/>
          <p:cNvSpPr/>
          <p:nvPr/>
        </p:nvSpPr>
        <p:spPr>
          <a:xfrm>
            <a:off x="2916238" y="3025775"/>
            <a:ext cx="1439862" cy="447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" name="28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2205038"/>
            <a:ext cx="2185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24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373188"/>
            <a:ext cx="42846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30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1381125"/>
            <a:ext cx="23225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Flecha izquierda y derecha"/>
          <p:cNvSpPr/>
          <p:nvPr/>
        </p:nvSpPr>
        <p:spPr>
          <a:xfrm>
            <a:off x="2916238" y="1404938"/>
            <a:ext cx="1439862" cy="4492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6" name="3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4405313"/>
            <a:ext cx="3108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4044950"/>
            <a:ext cx="21891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Flecha izquierda"/>
          <p:cNvSpPr/>
          <p:nvPr/>
        </p:nvSpPr>
        <p:spPr>
          <a:xfrm rot="20400000">
            <a:off x="3581400" y="4656138"/>
            <a:ext cx="1323975" cy="433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7" name="46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4981575"/>
            <a:ext cx="30749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47 Rectángulo"/>
          <p:cNvSpPr/>
          <p:nvPr/>
        </p:nvSpPr>
        <p:spPr>
          <a:xfrm>
            <a:off x="4443413" y="4117975"/>
            <a:ext cx="4319587" cy="1152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9" name="48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5113" y="4262438"/>
            <a:ext cx="25908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965700"/>
            <a:ext cx="39925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Flecha arriba y abajo"/>
          <p:cNvSpPr/>
          <p:nvPr/>
        </p:nvSpPr>
        <p:spPr>
          <a:xfrm>
            <a:off x="6532563" y="4478338"/>
            <a:ext cx="215900" cy="431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9" name="58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5768975"/>
            <a:ext cx="32686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55 Flecha derecha"/>
          <p:cNvSpPr/>
          <p:nvPr/>
        </p:nvSpPr>
        <p:spPr>
          <a:xfrm>
            <a:off x="3843338" y="5675313"/>
            <a:ext cx="5762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pic>
        <p:nvPicPr>
          <p:cNvPr id="61" name="6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938" y="5551488"/>
            <a:ext cx="39322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938" y="5929313"/>
            <a:ext cx="20304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63 Elipse"/>
          <p:cNvSpPr/>
          <p:nvPr/>
        </p:nvSpPr>
        <p:spPr>
          <a:xfrm>
            <a:off x="4754468" y="5585848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4754468" y="5962666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6" name="65 Abrir llave"/>
          <p:cNvSpPr/>
          <p:nvPr/>
        </p:nvSpPr>
        <p:spPr>
          <a:xfrm>
            <a:off x="4500563" y="5530850"/>
            <a:ext cx="142875" cy="6477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2987675" y="5973763"/>
            <a:ext cx="2238375" cy="858837"/>
            <a:chOff x="3203848" y="5991880"/>
            <a:chExt cx="1440160" cy="923330"/>
          </a:xfrm>
        </p:grpSpPr>
        <p:sp>
          <p:nvSpPr>
            <p:cNvPr id="35" name="34 Flecha curvada hacia abajo"/>
            <p:cNvSpPr/>
            <p:nvPr/>
          </p:nvSpPr>
          <p:spPr>
            <a:xfrm rot="10800000">
              <a:off x="3203848" y="6237646"/>
              <a:ext cx="1440160" cy="547854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3739516" y="5991880"/>
              <a:ext cx="4750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5400" b="1" spc="10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+mn-lt"/>
                  <a:cs typeface="+mn-cs"/>
                </a:rPr>
                <a:t>?</a:t>
              </a:r>
              <a:endParaRPr lang="es-ES" sz="54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48" grpId="0" animBg="1"/>
      <p:bldP spid="51" grpId="0" animBg="1"/>
      <p:bldP spid="56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máticas (Doutorado)\DEA\Figuras\horosferas3d2.png"/>
          <p:cNvPicPr>
            <a:picLocks noChangeAspect="1" noChangeArrowheads="1"/>
          </p:cNvPicPr>
          <p:nvPr/>
        </p:nvPicPr>
        <p:blipFill>
          <a:blip r:embed="rId21" cstate="print"/>
          <a:srcRect l="12598" t="1215" r="14697" b="25520"/>
          <a:stretch>
            <a:fillRect/>
          </a:stretch>
        </p:blipFill>
        <p:spPr bwMode="auto">
          <a:xfrm>
            <a:off x="2598738" y="4752975"/>
            <a:ext cx="1993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Matemáticas (Doutorado)\DEA\Figuras\tubos2.png"/>
          <p:cNvPicPr>
            <a:picLocks noChangeAspect="1" noChangeArrowheads="1"/>
          </p:cNvPicPr>
          <p:nvPr/>
        </p:nvPicPr>
        <p:blipFill>
          <a:blip r:embed="rId22" cstate="print"/>
          <a:srcRect l="19948" t="12471" r="4199" b="12471"/>
          <a:stretch>
            <a:fillRect/>
          </a:stretch>
        </p:blipFill>
        <p:spPr bwMode="auto">
          <a:xfrm>
            <a:off x="6948488" y="4579938"/>
            <a:ext cx="174307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Matemáticas (Doutorado)\DEA\Figuras\esferas_xeodesicas2.png"/>
          <p:cNvPicPr>
            <a:picLocks noChangeAspect="1" noChangeArrowheads="1"/>
          </p:cNvPicPr>
          <p:nvPr/>
        </p:nvPicPr>
        <p:blipFill>
          <a:blip r:embed="rId23" cstate="print"/>
          <a:srcRect l="12598" t="3645" r="14697" b="25520"/>
          <a:stretch>
            <a:fillRect/>
          </a:stretch>
        </p:blipFill>
        <p:spPr bwMode="auto">
          <a:xfrm>
            <a:off x="352425" y="4826000"/>
            <a:ext cx="19939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Matemáticas (Doutorado)\DEA\Figuras\hipersup_equidist2.png"/>
          <p:cNvPicPr>
            <a:picLocks noChangeAspect="1" noChangeArrowheads="1"/>
          </p:cNvPicPr>
          <p:nvPr/>
        </p:nvPicPr>
        <p:blipFill>
          <a:blip r:embed="rId24" cstate="print"/>
          <a:srcRect l="19948" t="12471" r="3149" b="10551"/>
          <a:stretch>
            <a:fillRect/>
          </a:stretch>
        </p:blipFill>
        <p:spPr bwMode="auto">
          <a:xfrm>
            <a:off x="4902200" y="4608513"/>
            <a:ext cx="17668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Matemáticas (Doutorado)\DEA\Figuras\esfera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92513" y="4206875"/>
            <a:ext cx="24003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D:\Matemáticas (Doutorado)\DEA\Figuras\planos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8163" y="4554538"/>
            <a:ext cx="24003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Matemáticas (Doutorado)\DEA\Figuras\cilindro2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048125"/>
            <a:ext cx="16478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5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56" name="16 CuadroTexto"/>
          <p:cNvSpPr txBox="1">
            <a:spLocks noChangeArrowheads="1"/>
          </p:cNvSpPr>
          <p:nvPr/>
        </p:nvSpPr>
        <p:spPr bwMode="auto">
          <a:xfrm>
            <a:off x="6672263" y="1968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The problem in space forms</a:t>
            </a:r>
          </a:p>
        </p:txBody>
      </p:sp>
      <p:sp>
        <p:nvSpPr>
          <p:cNvPr id="12" name="11 Elipse"/>
          <p:cNvSpPr/>
          <p:nvPr/>
        </p:nvSpPr>
        <p:spPr>
          <a:xfrm>
            <a:off x="539552" y="1022893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539552" y="2262777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539552" y="3847163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1352550"/>
            <a:ext cx="1608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995363"/>
            <a:ext cx="30813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1714500"/>
            <a:ext cx="1066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3008313"/>
            <a:ext cx="7016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2249488"/>
            <a:ext cx="34004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3830638"/>
            <a:ext cx="1849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6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4219575"/>
            <a:ext cx="3009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4510088"/>
            <a:ext cx="59912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4821238"/>
            <a:ext cx="61166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5140325"/>
            <a:ext cx="5645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6086475"/>
            <a:ext cx="73231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53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025" y="1150938"/>
            <a:ext cx="2559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025" y="1465263"/>
            <a:ext cx="139541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025" y="1757363"/>
            <a:ext cx="23209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99 Flecha derecha"/>
          <p:cNvSpPr/>
          <p:nvPr/>
        </p:nvSpPr>
        <p:spPr>
          <a:xfrm>
            <a:off x="3059113" y="1397000"/>
            <a:ext cx="2017712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0" name="59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2574925"/>
            <a:ext cx="24177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2860675"/>
            <a:ext cx="12747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3405188"/>
            <a:ext cx="4384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3103563"/>
            <a:ext cx="5321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103 Flecha derecha"/>
          <p:cNvSpPr/>
          <p:nvPr/>
        </p:nvSpPr>
        <p:spPr>
          <a:xfrm>
            <a:off x="2154238" y="2849563"/>
            <a:ext cx="935037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86" name="AutoShape 83">
            <a:hlinkClick r:id="rId4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40" name="39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5449888"/>
            <a:ext cx="73374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Rectángulo"/>
          <p:cNvSpPr/>
          <p:nvPr/>
        </p:nvSpPr>
        <p:spPr>
          <a:xfrm>
            <a:off x="323850" y="2586038"/>
            <a:ext cx="84963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323850" y="1427163"/>
            <a:ext cx="84963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669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54 Igual que"/>
          <p:cNvSpPr/>
          <p:nvPr/>
        </p:nvSpPr>
        <p:spPr>
          <a:xfrm>
            <a:off x="2503488" y="1557338"/>
            <a:ext cx="935037" cy="5032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6" name="7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2813" y="1770063"/>
            <a:ext cx="1196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Distinto de"/>
          <p:cNvSpPr/>
          <p:nvPr/>
        </p:nvSpPr>
        <p:spPr>
          <a:xfrm>
            <a:off x="2484438" y="2746375"/>
            <a:ext cx="935037" cy="50323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8" name="4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1585913"/>
            <a:ext cx="14541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4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2363" y="1585913"/>
            <a:ext cx="2990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46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188" y="2889250"/>
            <a:ext cx="10382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3954463"/>
            <a:ext cx="7340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4379913"/>
            <a:ext cx="8235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2722563"/>
            <a:ext cx="14541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9825" y="2730500"/>
            <a:ext cx="29908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600" y="5105400"/>
            <a:ext cx="82359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17 CuadroTexto"/>
          <p:cNvSpPr txBox="1">
            <a:spLocks noChangeArrowheads="1"/>
          </p:cNvSpPr>
          <p:nvPr/>
        </p:nvSpPr>
        <p:spPr bwMode="auto">
          <a:xfrm>
            <a:off x="6443663" y="103188"/>
            <a:ext cx="244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Generalization to more general ambient 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468313" y="1484313"/>
            <a:ext cx="2590800" cy="151288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9" name="98 Rectángulo"/>
          <p:cNvSpPr/>
          <p:nvPr/>
        </p:nvSpPr>
        <p:spPr>
          <a:xfrm>
            <a:off x="6084888" y="1484313"/>
            <a:ext cx="2590800" cy="151288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CP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 and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9" name="16 CuadroTexto"/>
          <p:cNvSpPr txBox="1">
            <a:spLocks noChangeArrowheads="1"/>
          </p:cNvSpPr>
          <p:nvPr/>
        </p:nvSpPr>
        <p:spPr bwMode="auto">
          <a:xfrm>
            <a:off x="7493000" y="188913"/>
            <a:ext cx="165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Basic definitions</a:t>
            </a:r>
          </a:p>
        </p:txBody>
      </p:sp>
      <p:sp>
        <p:nvSpPr>
          <p:cNvPr id="12" name="11 Elipse"/>
          <p:cNvSpPr/>
          <p:nvPr/>
        </p:nvSpPr>
        <p:spPr>
          <a:xfrm>
            <a:off x="539552" y="105269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203" name="54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052513"/>
            <a:ext cx="2716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97 Rectángulo"/>
          <p:cNvSpPr/>
          <p:nvPr/>
        </p:nvSpPr>
        <p:spPr>
          <a:xfrm>
            <a:off x="3348038" y="1636713"/>
            <a:ext cx="2447925" cy="122396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205" name="2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2163763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2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5488" y="2293938"/>
            <a:ext cx="6096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2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8913" y="2287588"/>
            <a:ext cx="6096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4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9013" y="1800225"/>
            <a:ext cx="20859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4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3675" y="2520950"/>
            <a:ext cx="11366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4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550" y="2651125"/>
            <a:ext cx="21494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34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1673225"/>
            <a:ext cx="21367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35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8413" y="1644650"/>
            <a:ext cx="2063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763" y="2608263"/>
            <a:ext cx="17399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74 Elipse"/>
          <p:cNvSpPr/>
          <p:nvPr/>
        </p:nvSpPr>
        <p:spPr>
          <a:xfrm>
            <a:off x="539552" y="345709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7" name="4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429000"/>
            <a:ext cx="2384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988" y="3833813"/>
            <a:ext cx="38671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988" y="4135438"/>
            <a:ext cx="19875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988" y="4445000"/>
            <a:ext cx="21367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6350" y="4456113"/>
            <a:ext cx="148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86 Flecha derecha"/>
          <p:cNvSpPr/>
          <p:nvPr/>
        </p:nvSpPr>
        <p:spPr>
          <a:xfrm>
            <a:off x="3635375" y="4425950"/>
            <a:ext cx="1296988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395288" y="4941888"/>
            <a:ext cx="8424862" cy="790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00" y="5059363"/>
            <a:ext cx="7899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2450" y="6151563"/>
            <a:ext cx="8620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50" y="6134100"/>
            <a:ext cx="21002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95 Flecha izquierda y derecha"/>
          <p:cNvSpPr/>
          <p:nvPr/>
        </p:nvSpPr>
        <p:spPr>
          <a:xfrm>
            <a:off x="2765425" y="6065838"/>
            <a:ext cx="790575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5" name="94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0700" y="6121400"/>
            <a:ext cx="5715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96 Flecha izquierda y derecha"/>
          <p:cNvSpPr/>
          <p:nvPr/>
        </p:nvSpPr>
        <p:spPr>
          <a:xfrm>
            <a:off x="5861050" y="6035675"/>
            <a:ext cx="792163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30" name="AutoShape 83">
            <a:hlinkClick r:id="rId4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53500" y="6669088"/>
            <a:ext cx="179388" cy="188912"/>
          </a:xfrm>
          <a:prstGeom prst="actionButtonEnd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56" grpId="0" animBg="1"/>
      <p:bldP spid="96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8 Grupo"/>
          <p:cNvGrpSpPr>
            <a:grpSpLocks/>
          </p:cNvGrpSpPr>
          <p:nvPr/>
        </p:nvGrpSpPr>
        <p:grpSpPr bwMode="auto">
          <a:xfrm>
            <a:off x="250825" y="5805488"/>
            <a:ext cx="8642350" cy="833437"/>
            <a:chOff x="251520" y="5877272"/>
            <a:chExt cx="8640960" cy="834292"/>
          </a:xfrm>
        </p:grpSpPr>
        <p:sp>
          <p:nvSpPr>
            <p:cNvPr id="96" name="95 Rectángulo redondeado"/>
            <p:cNvSpPr/>
            <p:nvPr/>
          </p:nvSpPr>
          <p:spPr>
            <a:xfrm>
              <a:off x="251520" y="5877272"/>
              <a:ext cx="8640960" cy="8342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7" name="96 Multiplicar"/>
            <p:cNvSpPr/>
            <p:nvPr/>
          </p:nvSpPr>
          <p:spPr>
            <a:xfrm>
              <a:off x="6530660" y="6007581"/>
              <a:ext cx="503157" cy="57526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9414" name="Picture 3" descr="D:\Matemáticas (Doutorado)\DEA\Figuras\Imagen1 - copia - copia (2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8942" y="6021289"/>
              <a:ext cx="51466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15" name="98 Imagen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2874" y="5977416"/>
              <a:ext cx="1646281" cy="63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16" name="99 Imagen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4288" y="6079228"/>
              <a:ext cx="1386289" cy="435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417" name="100 Grupo"/>
            <p:cNvGrpSpPr>
              <a:grpSpLocks/>
            </p:cNvGrpSpPr>
            <p:nvPr/>
          </p:nvGrpSpPr>
          <p:grpSpPr bwMode="auto">
            <a:xfrm>
              <a:off x="3491880" y="5991485"/>
              <a:ext cx="561996" cy="714723"/>
              <a:chOff x="3779912" y="6021288"/>
              <a:chExt cx="561996" cy="714723"/>
            </a:xfrm>
          </p:grpSpPr>
          <p:pic>
            <p:nvPicPr>
              <p:cNvPr id="9419" name="Picture 3" descr="D:\Matemáticas (Doutorado)\DEA\Figuras\Imagen1 - copia - copia (2).pn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779912" y="6021288"/>
                <a:ext cx="51466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102 CuadroTexto"/>
              <p:cNvSpPr txBox="1"/>
              <p:nvPr/>
            </p:nvSpPr>
            <p:spPr>
              <a:xfrm>
                <a:off x="3982287" y="6151801"/>
                <a:ext cx="360304" cy="58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3200" b="1">
                    <a:solidFill>
                      <a:schemeClr val="accent4"/>
                    </a:solidFill>
                    <a:latin typeface="+mn-lt"/>
                    <a:cs typeface="+mn-cs"/>
                  </a:rPr>
                  <a:t>?</a:t>
                </a:r>
                <a:endParaRPr lang="es-ES" sz="3200" b="1">
                  <a:solidFill>
                    <a:schemeClr val="accent4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9418" name="106 Imagen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4026" y="5991485"/>
              <a:ext cx="1644677" cy="63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672013" y="1341438"/>
          <a:ext cx="4248150" cy="36718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</a:tblGrid>
              <a:tr h="52463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27" name="126 Rectángulo"/>
          <p:cNvSpPr/>
          <p:nvPr/>
        </p:nvSpPr>
        <p:spPr>
          <a:xfrm>
            <a:off x="5891213" y="2405063"/>
            <a:ext cx="3030537" cy="5048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8" name="12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420938"/>
            <a:ext cx="438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136 Grupo"/>
          <p:cNvGrpSpPr>
            <a:grpSpLocks/>
          </p:cNvGrpSpPr>
          <p:nvPr/>
        </p:nvGrpSpPr>
        <p:grpSpPr bwMode="auto">
          <a:xfrm>
            <a:off x="7164388" y="2406650"/>
            <a:ext cx="517525" cy="595313"/>
            <a:chOff x="9468544" y="4221088"/>
            <a:chExt cx="518008" cy="595228"/>
          </a:xfrm>
        </p:grpSpPr>
        <p:sp>
          <p:nvSpPr>
            <p:cNvPr id="138" name="137 CuadroTexto"/>
            <p:cNvSpPr txBox="1"/>
            <p:nvPr/>
          </p:nvSpPr>
          <p:spPr>
            <a:xfrm>
              <a:off x="9625853" y="4292516"/>
              <a:ext cx="360699" cy="523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>
                  <a:solidFill>
                    <a:schemeClr val="accent4"/>
                  </a:solidFill>
                  <a:latin typeface="+mn-lt"/>
                  <a:cs typeface="+mn-cs"/>
                </a:rPr>
                <a:t>?</a:t>
              </a:r>
              <a:endParaRPr lang="es-ES" sz="2800" b="1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  <p:pic>
          <p:nvPicPr>
            <p:cNvPr id="9411" name="138 Imagen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9" name="48 Tabla"/>
          <p:cNvGraphicFramePr>
            <a:graphicFrameLocks noGrp="1"/>
          </p:cNvGraphicFramePr>
          <p:nvPr/>
        </p:nvGraphicFramePr>
        <p:xfrm>
          <a:off x="238125" y="1341438"/>
          <a:ext cx="4248150" cy="36718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</a:tblGrid>
              <a:tr h="52463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&gt;</a:t>
                      </a:r>
                      <a:r>
                        <a:rPr lang="es-ES" baseline="0" smtClean="0"/>
                        <a:t> 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Rectángulo"/>
          <p:cNvSpPr/>
          <p:nvPr/>
        </p:nvSpPr>
        <p:spPr>
          <a:xfrm>
            <a:off x="1462088" y="2405063"/>
            <a:ext cx="3030537" cy="5048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58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CP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 and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60" name="16 CuadroTexto"/>
          <p:cNvSpPr txBox="1">
            <a:spLocks noChangeArrowheads="1"/>
          </p:cNvSpPr>
          <p:nvPr/>
        </p:nvSpPr>
        <p:spPr bwMode="auto">
          <a:xfrm>
            <a:off x="6300788" y="103188"/>
            <a:ext cx="2808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Real hypersurfaces with constant principal curvatures </a:t>
            </a:r>
          </a:p>
        </p:txBody>
      </p:sp>
      <p:sp>
        <p:nvSpPr>
          <p:cNvPr id="47" name="46 Multiplicar"/>
          <p:cNvSpPr/>
          <p:nvPr/>
        </p:nvSpPr>
        <p:spPr>
          <a:xfrm>
            <a:off x="2095500" y="2392363"/>
            <a:ext cx="504825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" name="44 Multiplicar"/>
          <p:cNvSpPr/>
          <p:nvPr/>
        </p:nvSpPr>
        <p:spPr>
          <a:xfrm>
            <a:off x="1489075" y="2376488"/>
            <a:ext cx="504825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" name="45 Multiplicar"/>
          <p:cNvSpPr/>
          <p:nvPr/>
        </p:nvSpPr>
        <p:spPr>
          <a:xfrm>
            <a:off x="2095500" y="2882900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Multiplicar"/>
          <p:cNvSpPr/>
          <p:nvPr/>
        </p:nvSpPr>
        <p:spPr>
          <a:xfrm>
            <a:off x="885825" y="18446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47813" y="1916113"/>
            <a:ext cx="43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95513" y="1916113"/>
            <a:ext cx="43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362325" y="188912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Multiplicar"/>
          <p:cNvSpPr/>
          <p:nvPr/>
        </p:nvSpPr>
        <p:spPr>
          <a:xfrm>
            <a:off x="2700338" y="1844675"/>
            <a:ext cx="503237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51 Multiplicar"/>
          <p:cNvSpPr/>
          <p:nvPr/>
        </p:nvSpPr>
        <p:spPr>
          <a:xfrm>
            <a:off x="3924300" y="18446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53 Multiplicar"/>
          <p:cNvSpPr/>
          <p:nvPr/>
        </p:nvSpPr>
        <p:spPr>
          <a:xfrm>
            <a:off x="5319713" y="18446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54 Multiplicar"/>
          <p:cNvSpPr/>
          <p:nvPr/>
        </p:nvSpPr>
        <p:spPr>
          <a:xfrm>
            <a:off x="7150100" y="18446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55 Multiplicar"/>
          <p:cNvSpPr/>
          <p:nvPr/>
        </p:nvSpPr>
        <p:spPr>
          <a:xfrm>
            <a:off x="7754938" y="1844675"/>
            <a:ext cx="503237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Multiplicar"/>
          <p:cNvSpPr/>
          <p:nvPr/>
        </p:nvSpPr>
        <p:spPr>
          <a:xfrm>
            <a:off x="8343900" y="18446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8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83288" y="1889125"/>
            <a:ext cx="43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588125" y="1887538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6" name="68 CuadroTexto"/>
          <p:cNvSpPr txBox="1">
            <a:spLocks noChangeArrowheads="1"/>
          </p:cNvSpPr>
          <p:nvPr/>
        </p:nvSpPr>
        <p:spPr bwMode="auto">
          <a:xfrm>
            <a:off x="554038" y="1311275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9377" name="69 CuadroTexto"/>
          <p:cNvSpPr txBox="1">
            <a:spLocks noChangeArrowheads="1"/>
          </p:cNvSpPr>
          <p:nvPr/>
        </p:nvSpPr>
        <p:spPr bwMode="auto">
          <a:xfrm>
            <a:off x="250825" y="146367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9378" name="70 CuadroTexto"/>
          <p:cNvSpPr txBox="1">
            <a:spLocks noChangeArrowheads="1"/>
          </p:cNvSpPr>
          <p:nvPr/>
        </p:nvSpPr>
        <p:spPr bwMode="auto">
          <a:xfrm>
            <a:off x="4989513" y="130968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9379" name="71 CuadroTexto"/>
          <p:cNvSpPr txBox="1">
            <a:spLocks noChangeArrowheads="1"/>
          </p:cNvSpPr>
          <p:nvPr/>
        </p:nvSpPr>
        <p:spPr bwMode="auto">
          <a:xfrm>
            <a:off x="4687888" y="1462088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h</a:t>
            </a:r>
          </a:p>
        </p:txBody>
      </p:sp>
      <p:pic>
        <p:nvPicPr>
          <p:cNvPr id="74" name="7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7825" y="2038350"/>
            <a:ext cx="206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060575"/>
            <a:ext cx="811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8463" y="2060575"/>
            <a:ext cx="7762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1375" y="2293938"/>
            <a:ext cx="5270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84" name="8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588" y="981075"/>
            <a:ext cx="3640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85" name="8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5863" y="981075"/>
            <a:ext cx="36782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8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488" y="5200650"/>
            <a:ext cx="3036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2563" y="1924050"/>
            <a:ext cx="49053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88 Multiplicar"/>
          <p:cNvSpPr/>
          <p:nvPr/>
        </p:nvSpPr>
        <p:spPr>
          <a:xfrm>
            <a:off x="5926138" y="2376488"/>
            <a:ext cx="503237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61 Multiplicar"/>
          <p:cNvSpPr/>
          <p:nvPr/>
        </p:nvSpPr>
        <p:spPr>
          <a:xfrm>
            <a:off x="6530975" y="2897188"/>
            <a:ext cx="503238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8" name="72 Grupo"/>
          <p:cNvGrpSpPr>
            <a:grpSpLocks/>
          </p:cNvGrpSpPr>
          <p:nvPr/>
        </p:nvGrpSpPr>
        <p:grpSpPr bwMode="auto">
          <a:xfrm>
            <a:off x="6084888" y="5243513"/>
            <a:ext cx="2319337" cy="273050"/>
            <a:chOff x="6084847" y="5243268"/>
            <a:chExt cx="2318634" cy="273964"/>
          </a:xfrm>
        </p:grpSpPr>
        <p:pic>
          <p:nvPicPr>
            <p:cNvPr id="9408" name="38 Imagen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88368" y="5288808"/>
              <a:ext cx="1715113" cy="19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123 Flecha derecha"/>
            <p:cNvSpPr/>
            <p:nvPr/>
          </p:nvSpPr>
          <p:spPr>
            <a:xfrm>
              <a:off x="6084847" y="5243268"/>
              <a:ext cx="503084" cy="2739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9" name="67 Grupo"/>
          <p:cNvGrpSpPr>
            <a:grpSpLocks/>
          </p:cNvGrpSpPr>
          <p:nvPr/>
        </p:nvGrpSpPr>
        <p:grpSpPr bwMode="auto">
          <a:xfrm>
            <a:off x="1247775" y="5243513"/>
            <a:ext cx="1611313" cy="287337"/>
            <a:chOff x="1247232" y="5243268"/>
            <a:chExt cx="1612312" cy="288032"/>
          </a:xfrm>
        </p:grpSpPr>
        <p:pic>
          <p:nvPicPr>
            <p:cNvPr id="9406" name="36 Imagen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232" y="5287140"/>
              <a:ext cx="712472" cy="19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124 Flecha derecha"/>
            <p:cNvSpPr/>
            <p:nvPr/>
          </p:nvSpPr>
          <p:spPr>
            <a:xfrm rot="10800000">
              <a:off x="2139960" y="5243268"/>
              <a:ext cx="71958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61" name="60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958975"/>
            <a:ext cx="1698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77 Multiplicar"/>
          <p:cNvSpPr/>
          <p:nvPr/>
        </p:nvSpPr>
        <p:spPr>
          <a:xfrm>
            <a:off x="2686050" y="23780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Multiplicar"/>
          <p:cNvSpPr/>
          <p:nvPr/>
        </p:nvSpPr>
        <p:spPr>
          <a:xfrm>
            <a:off x="3333750" y="23780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" name="80 Multiplicar"/>
          <p:cNvSpPr/>
          <p:nvPr/>
        </p:nvSpPr>
        <p:spPr>
          <a:xfrm>
            <a:off x="3924300" y="23780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4" name="83 Multiplicar"/>
          <p:cNvSpPr/>
          <p:nvPr/>
        </p:nvSpPr>
        <p:spPr>
          <a:xfrm>
            <a:off x="7754938" y="2376488"/>
            <a:ext cx="503237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5" name="84 Multiplicar"/>
          <p:cNvSpPr/>
          <p:nvPr/>
        </p:nvSpPr>
        <p:spPr>
          <a:xfrm>
            <a:off x="8343900" y="23780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0" name="129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420938"/>
            <a:ext cx="438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132 Grupo"/>
          <p:cNvGrpSpPr>
            <a:grpSpLocks/>
          </p:cNvGrpSpPr>
          <p:nvPr/>
        </p:nvGrpSpPr>
        <p:grpSpPr bwMode="auto">
          <a:xfrm>
            <a:off x="7194550" y="2924175"/>
            <a:ext cx="517525" cy="595313"/>
            <a:chOff x="9468544" y="4221088"/>
            <a:chExt cx="518008" cy="595228"/>
          </a:xfrm>
        </p:grpSpPr>
        <p:sp>
          <p:nvSpPr>
            <p:cNvPr id="114" name="113 CuadroTexto"/>
            <p:cNvSpPr txBox="1"/>
            <p:nvPr/>
          </p:nvSpPr>
          <p:spPr>
            <a:xfrm>
              <a:off x="9625854" y="4292516"/>
              <a:ext cx="360698" cy="523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>
                  <a:solidFill>
                    <a:schemeClr val="accent4"/>
                  </a:solidFill>
                  <a:latin typeface="+mn-lt"/>
                  <a:cs typeface="+mn-cs"/>
                </a:rPr>
                <a:t>?</a:t>
              </a:r>
              <a:endParaRPr lang="es-ES" sz="2800" b="1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  <p:pic>
          <p:nvPicPr>
            <p:cNvPr id="9405" name="131 Imagen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133 Grupo"/>
          <p:cNvGrpSpPr>
            <a:grpSpLocks/>
          </p:cNvGrpSpPr>
          <p:nvPr/>
        </p:nvGrpSpPr>
        <p:grpSpPr bwMode="auto">
          <a:xfrm>
            <a:off x="7797800" y="2924175"/>
            <a:ext cx="519113" cy="595313"/>
            <a:chOff x="9468544" y="4221088"/>
            <a:chExt cx="518008" cy="595228"/>
          </a:xfrm>
        </p:grpSpPr>
        <p:sp>
          <p:nvSpPr>
            <p:cNvPr id="135" name="134 CuadroTexto"/>
            <p:cNvSpPr txBox="1"/>
            <p:nvPr/>
          </p:nvSpPr>
          <p:spPr>
            <a:xfrm>
              <a:off x="9626956" y="4292516"/>
              <a:ext cx="359596" cy="523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>
                  <a:solidFill>
                    <a:schemeClr val="accent4"/>
                  </a:solidFill>
                  <a:latin typeface="+mn-lt"/>
                  <a:cs typeface="+mn-cs"/>
                </a:rPr>
                <a:t>?</a:t>
              </a:r>
              <a:endParaRPr lang="es-ES" sz="2800" b="1">
                <a:solidFill>
                  <a:schemeClr val="accent4"/>
                </a:solidFill>
                <a:latin typeface="+mn-lt"/>
                <a:cs typeface="+mn-cs"/>
              </a:endParaRPr>
            </a:p>
          </p:txBody>
        </p:sp>
        <p:pic>
          <p:nvPicPr>
            <p:cNvPr id="9403" name="135 Imagen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" name="91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5951538"/>
            <a:ext cx="81375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215900" y="5229225"/>
            <a:ext cx="8712200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4" name="113 Rectángulo"/>
          <p:cNvSpPr/>
          <p:nvPr/>
        </p:nvSpPr>
        <p:spPr>
          <a:xfrm>
            <a:off x="6126163" y="1398588"/>
            <a:ext cx="2881312" cy="10795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45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CP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 and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511416" y="1008865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50" name="6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482725"/>
            <a:ext cx="6175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75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013" y="2276475"/>
            <a:ext cx="4429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8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5663" y="1468438"/>
            <a:ext cx="928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8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8" y="2278063"/>
            <a:ext cx="4651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3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" y="1009650"/>
            <a:ext cx="18907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93 Conector recto de flecha"/>
          <p:cNvCxnSpPr/>
          <p:nvPr/>
        </p:nvCxnSpPr>
        <p:spPr>
          <a:xfrm rot="5400000">
            <a:off x="979488" y="1958975"/>
            <a:ext cx="461962" cy="158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3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713" y="1881188"/>
            <a:ext cx="25066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3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2913" y="1700213"/>
            <a:ext cx="1022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34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2925" y="1700213"/>
            <a:ext cx="15113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713" y="1571625"/>
            <a:ext cx="18049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33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8650" y="2160588"/>
            <a:ext cx="649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3657600"/>
            <a:ext cx="7058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12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17963"/>
            <a:ext cx="1238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391025"/>
            <a:ext cx="27257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133 Flecha derecha"/>
          <p:cNvSpPr/>
          <p:nvPr/>
        </p:nvSpPr>
        <p:spPr>
          <a:xfrm>
            <a:off x="3851275" y="4391025"/>
            <a:ext cx="1325563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2" name="137 Grupo"/>
          <p:cNvGrpSpPr>
            <a:grpSpLocks/>
          </p:cNvGrpSpPr>
          <p:nvPr/>
        </p:nvGrpSpPr>
        <p:grpSpPr bwMode="auto">
          <a:xfrm>
            <a:off x="5435600" y="4032250"/>
            <a:ext cx="2681288" cy="1011238"/>
            <a:chOff x="5148064" y="5733256"/>
            <a:chExt cx="2681470" cy="1012655"/>
          </a:xfrm>
        </p:grpSpPr>
        <p:pic>
          <p:nvPicPr>
            <p:cNvPr id="10286" name="130 Imagen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064" y="5733256"/>
              <a:ext cx="2681470" cy="101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7" name="135 Imagen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184" y="5805263"/>
              <a:ext cx="168250" cy="22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8" name="136 Imagen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6165304"/>
              <a:ext cx="168250" cy="22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0" name="139 Conector recto de flecha"/>
          <p:cNvCxnSpPr/>
          <p:nvPr/>
        </p:nvCxnSpPr>
        <p:spPr>
          <a:xfrm rot="5400000">
            <a:off x="3629025" y="1944688"/>
            <a:ext cx="461963" cy="158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7" name="141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5850" y="1916113"/>
            <a:ext cx="128588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143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7588" y="1903413"/>
            <a:ext cx="1301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35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2162175"/>
            <a:ext cx="647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145 Flecha curvada hacia arriba"/>
          <p:cNvSpPr/>
          <p:nvPr/>
        </p:nvSpPr>
        <p:spPr>
          <a:xfrm rot="10800000">
            <a:off x="4067175" y="966788"/>
            <a:ext cx="2592388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511416" y="2852938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" name="4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" y="2852738"/>
            <a:ext cx="5762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3298825"/>
            <a:ext cx="38592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5" y="5527675"/>
            <a:ext cx="17795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6438" y="5505450"/>
            <a:ext cx="21796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51 Flecha izquierda y derecha"/>
          <p:cNvSpPr/>
          <p:nvPr/>
        </p:nvSpPr>
        <p:spPr>
          <a:xfrm>
            <a:off x="2309813" y="5445125"/>
            <a:ext cx="792162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5" name="54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5329238"/>
            <a:ext cx="21272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Flecha izquierda y derecha"/>
          <p:cNvSpPr/>
          <p:nvPr/>
        </p:nvSpPr>
        <p:spPr>
          <a:xfrm>
            <a:off x="5564188" y="5445125"/>
            <a:ext cx="792162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6" name="65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6165850"/>
            <a:ext cx="2160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69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6165850"/>
            <a:ext cx="21161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70 Flecha curvada hacia arriba"/>
          <p:cNvSpPr/>
          <p:nvPr/>
        </p:nvSpPr>
        <p:spPr>
          <a:xfrm rot="-3000000">
            <a:off x="2318544" y="6088856"/>
            <a:ext cx="720725" cy="3603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Flecha curvada hacia la izquierda"/>
          <p:cNvSpPr/>
          <p:nvPr/>
        </p:nvSpPr>
        <p:spPr>
          <a:xfrm rot="7800000">
            <a:off x="5935662" y="5900738"/>
            <a:ext cx="360363" cy="719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285" name="73 CuadroTexto"/>
          <p:cNvSpPr txBox="1">
            <a:spLocks noChangeArrowheads="1"/>
          </p:cNvSpPr>
          <p:nvPr/>
        </p:nvSpPr>
        <p:spPr bwMode="auto">
          <a:xfrm>
            <a:off x="6516688" y="-14288"/>
            <a:ext cx="26273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Behaviour of isoparametric hypersurfaces with respect to Hopf fibrations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4" grpId="0" animBg="1"/>
      <p:bldP spid="134" grpId="0" animBg="1"/>
      <p:bldP spid="146" grpId="0" animBg="1"/>
      <p:bldP spid="52" grpId="0" animBg="1"/>
      <p:bldP spid="62" grpId="0" animBg="1"/>
      <p:bldP spid="71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GUEL@FLGHOPRQVVWYY57I" val="3668"/>
  <p:tag name="DEFAULTDISPLAY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_X Y=\nabla_X Y +I\!I(X,Y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55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5cm}&#10;&#10;\begin{document}&#10;J. C. D\'iaz-Ramos, M. Dom\'inguez-V\'azquez: Non-Hopf real hypersurfaces with&#10;constant\\principal curvatures in complex space forms, preprint &#10;arXiv:0911.3624v1 [math.DG]\\&#10;(to appear in \emph{Indiana Univ. Math. J.}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494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kag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ndt, Tamaru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24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exists$ hypersurfaces\\with cpc and have\\been classifie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5"/>
  <p:tag name="PICTUREFILESIZE" val="64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nexists$ hypersurfaces\\with cp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397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exists$ hypersurfaces\\with cpc but have\\not been classifie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5"/>
  <p:tag name="PICTUREFILESIZE" val="66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_X \xi=-\mathcal{S}X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3"/>
  <p:tag name="PICTUREFILESIZE" val="320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S}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7"/>
  <p:tag name="PICTUREFILESIZE" val="2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Ad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6"/>
  <p:tag name="PICTUREFILESIZE" val="30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215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pf fibra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24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Lorentzian space of\\&#10;constant negative curvatur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2"/>
  <p:tag name="PICTUREFILESIZE" val="61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16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semi-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0"/>
  <p:tag name="PICTUREFILESIZE" val="38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anti De Sitter sp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304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\mathbb{S}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22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cal{S}$ diagonalizabl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4"/>
  <p:tag name="PICTUREFILESIZE" val="309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lambda_1,\dots, \lambda_{2n-1}$ principal curvatures of $\violet M$ &#10;in the basis&#10;$\violet E_1, \dots, E_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5"/>
  <p:tag name="PICTUREFILESIZE" val="98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b_i=\langle J\xi, E_i\rangle 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37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shape operator of the\\ lifted hypersurface $\violet \pi^{-1}M 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3"/>
  <p:tag name="PICTUREFILESIZE" val="70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\mathbb{S}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22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Isoparametric hypersurfaces in $\violet \mathbb{C}P^n$ and $\violet \mathbb{C}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4"/>
  <p:tag name="PICTUREFILESIZE" val="74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real hypersurface in $\violet \mathbb{C} P^n$ or $\violet\mathbb{C}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8"/>
  <p:tag name="PICTUREFILESIZE" val="679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328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 M$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2"/>
  <p:tag name="PICTUREFILESIZE" val="38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eft(\bar{M},\langle\, , \,\rangle\right)}$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8"/>
  <p:tag name="PICTUREFILESIZE" val="52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 M$ has constant\\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7"/>
  <p:tag name="PICTUREFILESIZE" val="59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 M$ contained in a\\(Lorentzian) space form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3"/>
  <p:tag name="PICTUREFILESIZE" val="68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mean curvatures of\\$\violet M$ and $\violet \pi^{-1} M$ agre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8"/>
  <p:tag name="PICTUREFILESIZE" val="67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begin{pmatrix}&#10;\lambda_1 &amp; &amp;&amp; \pm b_1&#10;\\&#10; &amp; \ddots &amp; &amp; \vdots&#10;\\&#10;&amp; &amp; \lambda_{2n-1} &amp; \pm b_{2n-1}&#10;\\&#10;b_1 &amp;\dots &amp; b_{2n-1} &amp;0&#10;\end{pmatrix}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9"/>
  <p:tag name="PICTUREFILESIZE" val="110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5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5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{\blue \bf Theorem.} The principal curvatures of isoparametric hypersurfaces in &#10;$\violet \mathbb{C} H^n$ coincide with those of homogeneous hypersurfaces&#10;of $\violet \mathbb{C} H^n$.&#10;\\&#10;In particular, $\violet g\leq 5$ and $\violet h\leq 3$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08"/>
  <p:tag name="PICTUREFILESIZE" val="2200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9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I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"/>
  <p:tag name="PICTUREFILESIZE" val="100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II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"/>
  <p:tag name="PICTUREFILESIZE" val="10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}$ Levi-Civita connection of $\violet{\bar{M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502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V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1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{\blue \bf Conjecture.} Isoparametric hypersurfaces&#10;in $\violet \mathbb{C} H^n$ are open parts of homogeneous hypersurfaces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10"/>
  <p:tag name="PICTUREFILESIZE" val="132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ube around a totally geodesic $\violet \mathbb{C} H^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6"/>
  <p:tag name="PICTUREFILESIZE" val="57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Horospher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2"/>
  <p:tag name="PICTUREFILESIZE" val="20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ube around a totally geodesic $\violet \mathbb{R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7"/>
  <p:tag name="PICTUREFILESIZE" val="57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Lohnherr hypersurface $\violet W^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505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Equidistant hypersurface to $\violet W^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3"/>
  <p:tag name="PICTUREFILESIZE" val="58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ube around a Berndt-Br\&quot;uck sub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22"/>
  <p:tag name="PICTUREFILESIZE" val="50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\begin{center}&#10;Homogeneous hypersurfaces in $\violet \mathbb{C} H^n$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3"/>
  <p:tag name="PICTUREFILESIZE" val="574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re are inhomogeneous isoparametric hypersurfaces in $\violet \mathbb{C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28"/>
  <p:tag name="PICTUREFILESIZE" val="80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M\subset \bar{M}}$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8"/>
  <p:tag name="PICTUREFILESIZE" val="43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}&#10;\lambda_1 &amp; &amp; 0\\&#10;&amp;\ddots&amp;\\&#10;0 &amp; &amp; \lambda_{2n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4"/>
  <p:tag name="PICTUREFILESIZE" val="629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cc}&#10;\lambda_1 &amp; 0 &amp; \\&#10;\varepsilon&amp;\lambda_1&amp;\\&#10; &amp; &amp; \lambda_{2}\\&#10; &amp;&amp;&amp;\ddots\\&#10; &amp;&amp;&amp;&amp;\lambda_{2n-1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6"/>
  <p:tag name="PICTUREFILESIZE" val="995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ccc}&#10;\lambda_1 &amp; 0 &amp;1 \\&#10;0&amp;\lambda_1&amp;0\\&#10;0 &amp; 1 &amp; \lambda_1\\&#10;&amp;&amp;&amp;\lambda_2\\&#10; &amp;&amp;&amp;&amp;\ddots\\&#10; &amp;&amp;&amp;&amp;&amp;\lambda_{2n-2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5"/>
  <p:tag name="PICTUREFILESIZE" val="132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cc}&#10;a &amp; b &amp; \\&#10;-b&amp;a&amp;\\&#10; &amp; &amp; \lambda_{3}\\&#10; &amp;&amp;&amp;\ddots\\&#10; &amp;&amp;&amp;&amp;\lambda_{2n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2"/>
  <p:tag name="PICTUREFILESIZE" val="91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5cm}&#10;&#10;\begin{document}&#10;$\red{ W_\mathfrak{w}}\violet{=S\cdot o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7"/>
  <p:tag name="PICTUREFILESIZE" val="24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ie subalgebra of $\violet\mathfrak{a}\oplus\mathfrak{n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7"/>
  <p:tag name="PICTUREFILESIZE" val="40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S}$ corresponding\\subgroup of $\violet A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3"/>
  <p:tag name="PICTUREFILESIZE" val="55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w}}$ subspace of $\violet\mathfrak{v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31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s}=\mathfrak{a}\oplus\mathfrak{w}\oplus\mathfrak{z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5"/>
  <p:tag name="PICTUREFILESIZE" val="33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%\begin{center}&#10;homogeneous minimal\\submanifold&#10;%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3"/>
  <p:tag name="PICTUREFILESIZE" val="44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xi}$ unit normal vector fie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4"/>
  <p:tag name="PICTUREFILESIZE" val="391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Any tube around\\any $\violet W_\mathfrak{w}$ has CM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7"/>
  <p:tag name="PICTUREFILESIZE" val="577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bb{C}H^n\cong A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33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%\begin{center}&#10;Any tube around\\any $\violet W_\mathfrak{w}$ is isoparametric&#10;%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2"/>
  <p:tag name="PICTUREFILESIZE" val="66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%\begin{center}&#10;Tubes around a generic $\violet W_\mathfrak{w}$\\do NOT have constant\\&#10;principal curvatures&#10;%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8"/>
  <p:tag name="PICTUREFILESIZE" val="978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%\begin{center}&#10;Tubes around a generic $\violet W_\mathfrak{w}$\\are NOT homogeneous&#10;%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8"/>
  <p:tag name="PICTUREFILESIZE" val="747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\begin{array}{r@{\,}c@{\,}c@{\,}c@{}l}&#10;\mathfrak{n}&amp;=&amp;\mathfrak{z}&amp;\oplus&amp;\,\mathfrak{v}\\[-0.5ex]&#10;&amp;&amp;\shortparallel&amp;&amp;\,\shortparallel\\[-0.5ex]&#10;&#10;&amp;&amp;\mathbb{R}&amp;&amp;\mathbb{C}^{\tiny n-1}&#10;\end{array}&#10;\]&#10;\end{document}&#10;"/>
  <p:tag name="EXTERNALNAME" val="txp_fig"/>
  <p:tag name="BLEND" val="Falso"/>
  <p:tag name="TRANSPARENT" val="Verdadero"/>
  <p:tag name="KEEPFILES" val="Falso"/>
  <p:tag name="DEBUGPAUSE" val="Falso"/>
  <p:tag name="RESOLUTION" val="300"/>
  <p:tag name="TIMEOUT" val="(none)"/>
  <p:tag name="BOXWIDTH" val="487"/>
  <p:tag name="BOXHEIGHT" val="388"/>
  <p:tag name="BOXFONT" val="10"/>
  <p:tag name="BOXWRAP" val="Falso"/>
  <p:tag name="WORKAROUNDTRANSPARENCYBUG" val="Falso"/>
  <p:tag name="ALLOWFONTSUBSTITUTION" val="Falso"/>
  <p:tag name="BITMAPFORMAT" val="png256"/>
  <p:tag name="ORIGWIDTH" val="121"/>
  <p:tag name="PICTUREFILESIZE" val="43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\[&#10;\violet&#10;[U,V]=\langle JU,V\rangle Z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MAGNIFICATION" val="1001"/>
  <p:tag name="ORIGWIDTH" val="140"/>
  <p:tag name="PICTUREFILESIZE" val="375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\[&#10;\violet&#10;[B,Z+U]=Z+\frac{1}{2}U&#10;\]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72"/>
  <p:tag name="PICTUREFILESIZE" val="437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\[&#10;\violet&#10;\mathfrak{a}\oplus\mathfrak{n}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"/>
  <p:tag name="PICTUREFILESIZE" val="179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 Heisenberg algebra&#10;\end{document}&#10;"/>
  <p:tag name="EXTERNALNAME" val="txp_fig"/>
  <p:tag name="BLEND" val="Falso"/>
  <p:tag name="TRANSPARENT" val="Verdadero"/>
  <p:tag name="KEEPFILES" val="Falso"/>
  <p:tag name="DEBUGPAUSE" val="Falso"/>
  <p:tag name="RESOLUTION" val="300"/>
  <p:tag name="TIMEOUT" val="(none)"/>
  <p:tag name="BOXWIDTH" val="487"/>
  <p:tag name="BOXHEIGHT" val="388"/>
  <p:tag name="BOXFONT" val="10"/>
  <p:tag name="BOXWRAP" val="Falso"/>
  <p:tag name="WORKAROUNDTRANSPARENCYBUG" val="Falso"/>
  <p:tag name="ALLOWFONTSUBSTITUTION" val="Falso"/>
  <p:tag name="BITMAPFORMAT" val="png256"/>
  <p:tag name="ORIGWIDTH" val="156"/>
  <p:tag name="PICTUREFILESIZE" val="24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nabla}$ Levi-Civita connection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485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small Lie algebra\\of $\violet AN$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91"/>
  <p:tag name="PICTUREFILESIZE" val="294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centering&#10;\small solvable Lie group\\with left invariant metric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10"/>
  <p:tag name="PICTUREFILESIZE" val="45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auss formul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1"/>
  <p:tag name="PICTUREFILESIZE" val="2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Weingarten formul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32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hypersurf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1"/>
  <p:tag name="PICTUREFILESIZE" val="41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cal{S}$ selfadjoin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6"/>
  <p:tag name="PICTUREFILESIZE" val="26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principal curvatures} of $\violet{M}$: eigenvalues of $\violet{\mathcal{S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6"/>
  <p:tag name="PICTUREFILESIZE" val="63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tiny $\violet{\langle I\!I(X,Y),\xi\rangle=\langle \mathcal{S}X,Y\rangle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2"/>
  <p:tag name="PICTUREFILESIZE" val="36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Mean curvature}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6"/>
  <p:tag name="PICTUREFILESIZE" val="36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H=\textrm{tr}(\mathcal{S}) =\lambda_1+\dots+\lambda_{n-1}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2"/>
  <p:tag name="PICTUREFILESIZE" val="52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lambda_1, \dots, \lambda_{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26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Number of distinct principal curvatures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3"/>
  <p:tag name="PICTUREFILESIZE" val="62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eft(\bar{M},\langle\, , \,\rangle\right)}$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8"/>
  <p:tag name="PICTUREFILESIZE" val="52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\left(\bar{M},\langle\, , \,\rangle\right)}$ real space form:&#10; $\violet \mathbb{R}^n$, $\violet \mathbb{R}H^n$  ou $\violet \mathbb{S}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7"/>
  <p:tag name="PICTUREFILESIZE" val="82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eneralization to spaces of nonconstant curvature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09"/>
  <p:tag name="PICTUREFILESIZE" val="58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\subset \bar{M}$ isoparametric\\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61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5cm}&#10;&#10;\begin{document}&#10;$\violet M$ has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f Theorem (Cartan)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29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4cm}&#10;&#10;\begin{document}&#10;$\violet M$ and its nearby parallel hypersurfaces have constant mean curvature&#10;(CMC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7"/>
  <p:tag name="PICTUREFILESIZE" val="102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\subset \bar{M}$ {\red isoparametric\\hypersurface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62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\times \bar{M}\to \bar{M}}$ isometric ac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8"/>
  <p:tag name="PICTUREFILESIZE" val="50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}$ subgroup of $\violet{I(\bar{M}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44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Homogeneous hypersurfaces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5"/>
  <p:tag name="PICTUREFILESIZE" val="387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cohomogeneity $1$ actio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326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owest codimension of the orbits is $1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70"/>
  <p:tag name="PICTUREFILESIZE" val="45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asic definitions and notation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00"/>
  <p:tag name="PICTUREFILESIZE" val="38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violet $M$} homogeneous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3"/>
  <p:tag name="PICTUREFILESIZE" val="47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5cm}&#10;&#10;\begin{document}&#10;$\violet M$ has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3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5cm}&#10;&#10;\begin{document}&#10;$\violet M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4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evi-Civita: $\violet{\mathbb{R}^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309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Euclidean space $\violet{\mathbb{R}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3"/>
  <p:tag name="PICTUREFILESIZE" val="38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egre: $\violet{\mathbb{R}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9"/>
  <p:tag name="PICTUREFILESIZE" val="26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rta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hyperbolic space $\violet{\mathbb{R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8"/>
  <p:tag name="PICTUREFILESIZE" val="47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sphere $\violet{S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6"/>
  <p:tag name="PICTUREFILESIZE" val="28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rtan: classified $\violet{g=1,2,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9"/>
  <p:tag name="PICTUREFILESIZE" val="46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complex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75"/>
  <p:tag name="PICTUREFILESIZE" val="45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siang, Lawson: classified homogeneous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5"/>
  <p:tag name="PICTUREFILESIZE" val="67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M\&quot;unzner: proved $\violet{g\in\{1,2,3,4,6\}}$ and  $\violet m_i=m_{i+1} &#10;(\textrm{mod}\; 2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7"/>
  <p:tag name="PICTUREFILESIZE" val="1078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Ferus, Karcher, M\&quot;unzner: inhomogeneous exampl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23"/>
  <p:tag name="PICTUREFILESIZE" val="60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Progress in cases $\violet g=4,6$: Abresch, Dorfmeister, &#10;Neher, Cecil, Chi, Jensen, Immervoll, Miyaoka..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78"/>
  <p:tag name="PICTUREFILESIZE" val="1267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affine hyperplanes $\violet{\mathbb{R}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7"/>
  <p:tag name="PICTUREFILESIZE" val="42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pheres $\violet{S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29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products $\violet{S^{k}\times\mathbb{R}^{n-k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449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eodesic hyper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4"/>
  <p:tag name="PICTUREFILESIZE" val="34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ro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8"/>
  <p:tag name="PICTUREFILESIZE" val="21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ubes around tot. geod. subspaces $\violet{\mathbb{R} H^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6"/>
  <p:tag name="PICTUREFILESIZE" val="62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hypersurfaces in the complex hyperbolic space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14"/>
  <p:tag name="PICTUREFILESIZE" val="72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ot. geod. $\violet{\mathbb{R} H^{n-1}}$ and equidistant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3"/>
  <p:tag name="PICTUREFILESIZE" val="73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Stolz: the possible triples $\violet (g,m_1,m_2)$ with $\violet g=4$ agree&#10;with those of the known homogeneous and inhomogeneous exampl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0"/>
  <p:tag name="PICTUREFILESIZE" val="156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\mathbb{R}^n,\mathbb{R}H^n,\mathbb{S}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1"/>
  <p:tag name="PICTUREFILESIZE" val="39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soparametric\\hypersurface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40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Hypersurface with constant\\principal curvatu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7"/>
  <p:tag name="PICTUREFILESIZE" val="65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n general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6"/>
  <p:tag name="PICTUREFILESIZE" val="18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&#10;Both conditions include the notion of a homogeneous hypersurface&#10;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0"/>
  <p:tag name="PICTUREFILESIZE" val="73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&#10;In which ambient spaces can homogeneous hypersurfaces be characterized&#10;by one of these concepts?&#10;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19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soparametric\\hypersurface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40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Hypersurface with constant\\principal curvatu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7"/>
  <p:tag name="PICTUREFILESIZE" val="65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problem in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4"/>
  <p:tag name="PICTUREFILESIZE" val="37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&#10;To our knowledge, the only known isoparametric hypersurfaces in Riemannian&#10;ambient spaces which are &#10;not homogenous, or which do not have constant principal curvatures, are &#10;related to the FKM examples in spheres&#10;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36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omplex space form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4"/>
  <p:tag name="PICTUREFILESIZE" val="32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=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"/>
  <p:tag name="PICTUREFILESIZE" val="18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&gt;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&lt;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Euclidean space $\violet \mathbb{C}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3"/>
  <p:tag name="PICTUREFILESIZE" val="33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lat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5"/>
  <p:tag name="PICTUREFILESIZE" val="18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ubini-Study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9"/>
  <p:tag name="PICTUREFILESIZE" val="28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\begin{center}&#10;Complex hyperbolic\\space $\violet \mathbb{C}H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567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\begin{center}&#10;Complex projective\\space $\violet \mathbb{C} 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1"/>
  <p:tag name="PICTUREFILESIZE" val="54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eal hypersurfaces with constant principal curvatur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40"/>
  <p:tag name="PICTUREFILESIZE" val="66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gman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1"/>
  <p:tag name="PICTUREFILESIZE" val="25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eal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0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M}$ real hypersurface in $\violet{\mathbb{C} P^n}$ or $\violet{\mathbb{C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8"/>
  <p:tag name="PICTUREFILESIZE" val="67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\xi}$ unit normal fie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4"/>
  <p:tag name="PICTUREFILESIZE" val="30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J\xi}$ {\red Hopf vector field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36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ngent to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8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2cm}&#10;&#10;\begin{document}&#10;$\violet{h}$ number of nontrivial projections&#10;of $\violet J\xi$ onto the principal curvature spaces ($\violet h\leq g$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22"/>
  <p:tag name="PICTUREFILESIZE" val="122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M}$ {\red Hopf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0"/>
  <p:tag name="PICTUREFILESIZE" val="22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J\xi}$ eigenvector of $\violet{\mathcal{S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5"/>
  <p:tag name="PICTUREFILESIZE" val="37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h=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"/>
  <p:tag name="PICTUREFILESIZE" val="17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New isoparametric hypersurf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30"/>
  <p:tag name="PICTUREFILESIZE" val="47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kag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Kimur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1"/>
  <p:tag name="PICTUREFILESIZE" val="16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nd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"/>
  <p:tag name="PICTUREFILESIZE" val="15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Takagi\\Wang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26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tate of the problem in $\violet{\mathbb{C} P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7"/>
  <p:tag name="PICTUREFILESIZE" val="485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tate of the problem in $\violet{\mathbb{C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0"/>
  <p:tag name="PICTUREFILESIZE" val="497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classification of\\homogeneous hypersurfaces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597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Berndt\\D\'iaz Ramo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14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Montiel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168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749012</TotalTime>
  <Words>162</Words>
  <Application>Microsoft Office PowerPoint</Application>
  <PresentationFormat>Presentación en pantalla (4:3)</PresentationFormat>
  <Paragraphs>65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Arial</vt:lpstr>
      <vt:lpstr>Segoe UI Semibold</vt:lpstr>
      <vt:lpstr>Tema de Office</vt:lpstr>
      <vt:lpstr>On isoparametric hypersurfaces in complex hyperbolic spaces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isoparametric hypersurfaces in complex hyperbolic spaces</dc:title>
  <dc:creator>Miguel</dc:creator>
  <cp:lastModifiedBy>Miguel</cp:lastModifiedBy>
  <cp:revision>487</cp:revision>
  <dcterms:created xsi:type="dcterms:W3CDTF">2010-06-26T16:21:33Z</dcterms:created>
  <dcterms:modified xsi:type="dcterms:W3CDTF">2010-11-14T15:22:48Z</dcterms:modified>
</cp:coreProperties>
</file>