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3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4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5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6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7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75" r:id="rId3"/>
    <p:sldId id="364" r:id="rId4"/>
    <p:sldId id="368" r:id="rId5"/>
    <p:sldId id="376" r:id="rId6"/>
    <p:sldId id="363" r:id="rId7"/>
    <p:sldId id="377" r:id="rId8"/>
    <p:sldId id="378" r:id="rId9"/>
    <p:sldId id="379" r:id="rId10"/>
    <p:sldId id="380" r:id="rId11"/>
  </p:sldIdLst>
  <p:sldSz cx="9144000" cy="6858000" type="screen4x3"/>
  <p:notesSz cx="6858000" cy="9144000"/>
  <p:custDataLst>
    <p:tags r:id="rId13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75" autoAdjust="0"/>
    <p:restoredTop sz="76882" autoAdjust="0"/>
  </p:normalViewPr>
  <p:slideViewPr>
    <p:cSldViewPr>
      <p:cViewPr varScale="1">
        <p:scale>
          <a:sx n="74" d="100"/>
          <a:sy n="74" d="100"/>
        </p:scale>
        <p:origin x="13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B92A6DD-54BB-4D63-A3B3-C2F12C01B329}" type="datetimeFigureOut">
              <a:rPr lang="es-ES"/>
              <a:pPr>
                <a:defRPr/>
              </a:pPr>
              <a:t>27/07/2014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AEDE368-6ED7-483E-ABCB-C1C784C3A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3999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C66A9A-8A1E-4D39-9B61-EAE4D1E5A63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29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C66A9A-8A1E-4D39-9B61-EAE4D1E5A63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2807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C66A9A-8A1E-4D39-9B61-EAE4D1E5A63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1103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C66A9A-8A1E-4D39-9B61-EAE4D1E5A63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3826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C66A9A-8A1E-4D39-9B61-EAE4D1E5A63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8618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C66A9A-8A1E-4D39-9B61-EAE4D1E5A63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544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C66A9A-8A1E-4D39-9B61-EAE4D1E5A63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5934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C66A9A-8A1E-4D39-9B61-EAE4D1E5A63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956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D4F13-FAA4-4A81-B2BA-BA760823F902}" type="datetimeFigureOut">
              <a:rPr lang="es-ES"/>
              <a:pPr>
                <a:defRPr/>
              </a:pPr>
              <a:t>27/07/2014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DEFE2-B904-4F05-99EF-F7E5D762AA3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9C6B5-27C0-4F74-BC7F-BED50D484DD8}" type="datetimeFigureOut">
              <a:rPr lang="es-ES"/>
              <a:pPr>
                <a:defRPr/>
              </a:pPr>
              <a:t>27/07/2014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D585E-DEB8-4123-95FA-A0A74A89B0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4D49F-EA72-4E36-8A8C-ADA0E0B69228}" type="datetimeFigureOut">
              <a:rPr lang="es-ES"/>
              <a:pPr>
                <a:defRPr/>
              </a:pPr>
              <a:t>27/07/2014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E7951-61BB-42CE-B2B8-770776F9AE0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DF7A6-F5A3-4D3E-9A64-7F7B1F1F6C07}" type="datetimeFigureOut">
              <a:rPr lang="es-ES"/>
              <a:pPr>
                <a:defRPr/>
              </a:pPr>
              <a:t>27/07/2014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102A7-D950-4C46-AAF9-0579F5FCCD1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EFC2C-EA18-44C0-A941-290C56B8ACCB}" type="datetimeFigureOut">
              <a:rPr lang="es-ES"/>
              <a:pPr>
                <a:defRPr/>
              </a:pPr>
              <a:t>27/07/2014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28D53-B8CD-4EB3-894A-7114AB68F4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229B4-A7BA-466B-87C3-ABECB65B763B}" type="datetimeFigureOut">
              <a:rPr lang="es-ES"/>
              <a:pPr>
                <a:defRPr/>
              </a:pPr>
              <a:t>27/07/2014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2AD53-996F-4D07-BAEC-58CBED9D1D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D118F-7DAA-4FF9-A5C1-78254D84BEBA}" type="datetimeFigureOut">
              <a:rPr lang="es-ES"/>
              <a:pPr>
                <a:defRPr/>
              </a:pPr>
              <a:t>27/07/2014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BEE24-2D05-457C-97AC-FE73E01807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9E7D1-F77D-4DAF-97A4-9F2CB060D7A6}" type="datetimeFigureOut">
              <a:rPr lang="es-ES"/>
              <a:pPr>
                <a:defRPr/>
              </a:pPr>
              <a:t>27/07/2014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A60C-415F-4D50-8392-154ECE18089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006A5-A089-4740-8520-2D27426ED9C2}" type="datetimeFigureOut">
              <a:rPr lang="es-ES"/>
              <a:pPr>
                <a:defRPr/>
              </a:pPr>
              <a:t>27/07/2014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6A51D-9398-41CF-898B-7FE75139E4F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26CB-A0AD-4D14-84AC-C483E1619A0B}" type="datetimeFigureOut">
              <a:rPr lang="es-ES"/>
              <a:pPr>
                <a:defRPr/>
              </a:pPr>
              <a:t>27/07/2014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BB569-6EF2-4AAE-880F-5C24D5100B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ADAC9-30AA-4636-9A73-821F99FD4B34}" type="datetimeFigureOut">
              <a:rPr lang="es-ES"/>
              <a:pPr>
                <a:defRPr/>
              </a:pPr>
              <a:t>27/07/2014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BFF32-B113-4CFB-8ED4-3164A3C69D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C0DD45-9465-4779-A4C9-EB9E18464FB0}" type="datetimeFigureOut">
              <a:rPr lang="es-ES"/>
              <a:pPr>
                <a:defRPr/>
              </a:pPr>
              <a:t>27/07/2014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EDA255-D528-4B5E-9BE0-3D83324D48D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tags" Target="../tags/tag150.xml"/><Relationship Id="rId18" Type="http://schemas.openxmlformats.org/officeDocument/2006/relationships/tags" Target="../tags/tag155.xml"/><Relationship Id="rId26" Type="http://schemas.openxmlformats.org/officeDocument/2006/relationships/image" Target="../media/image78.png"/><Relationship Id="rId39" Type="http://schemas.openxmlformats.org/officeDocument/2006/relationships/image" Target="../media/image129.png"/><Relationship Id="rId3" Type="http://schemas.openxmlformats.org/officeDocument/2006/relationships/tags" Target="../tags/tag140.xml"/><Relationship Id="rId21" Type="http://schemas.openxmlformats.org/officeDocument/2006/relationships/tags" Target="../tags/tag158.xml"/><Relationship Id="rId34" Type="http://schemas.openxmlformats.org/officeDocument/2006/relationships/image" Target="../media/image124.png"/><Relationship Id="rId42" Type="http://schemas.openxmlformats.org/officeDocument/2006/relationships/image" Target="../media/image132.png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17" Type="http://schemas.openxmlformats.org/officeDocument/2006/relationships/tags" Target="../tags/tag154.xml"/><Relationship Id="rId25" Type="http://schemas.openxmlformats.org/officeDocument/2006/relationships/image" Target="../media/image77.png"/><Relationship Id="rId33" Type="http://schemas.openxmlformats.org/officeDocument/2006/relationships/image" Target="../media/image52.png"/><Relationship Id="rId38" Type="http://schemas.openxmlformats.org/officeDocument/2006/relationships/image" Target="../media/image128.png"/><Relationship Id="rId46" Type="http://schemas.openxmlformats.org/officeDocument/2006/relationships/image" Target="../media/image136.png"/><Relationship Id="rId2" Type="http://schemas.openxmlformats.org/officeDocument/2006/relationships/tags" Target="../tags/tag139.xml"/><Relationship Id="rId16" Type="http://schemas.openxmlformats.org/officeDocument/2006/relationships/tags" Target="../tags/tag153.xml"/><Relationship Id="rId20" Type="http://schemas.openxmlformats.org/officeDocument/2006/relationships/tags" Target="../tags/tag157.xml"/><Relationship Id="rId29" Type="http://schemas.openxmlformats.org/officeDocument/2006/relationships/image" Target="../media/image108.png"/><Relationship Id="rId41" Type="http://schemas.openxmlformats.org/officeDocument/2006/relationships/image" Target="../media/image131.png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24" Type="http://schemas.openxmlformats.org/officeDocument/2006/relationships/notesSlide" Target="../notesSlides/notesSlide8.xml"/><Relationship Id="rId32" Type="http://schemas.openxmlformats.org/officeDocument/2006/relationships/image" Target="../media/image123.png"/><Relationship Id="rId37" Type="http://schemas.openxmlformats.org/officeDocument/2006/relationships/image" Target="../media/image127.png"/><Relationship Id="rId40" Type="http://schemas.openxmlformats.org/officeDocument/2006/relationships/image" Target="../media/image130.png"/><Relationship Id="rId45" Type="http://schemas.openxmlformats.org/officeDocument/2006/relationships/image" Target="../media/image135.png"/><Relationship Id="rId5" Type="http://schemas.openxmlformats.org/officeDocument/2006/relationships/tags" Target="../tags/tag142.xml"/><Relationship Id="rId15" Type="http://schemas.openxmlformats.org/officeDocument/2006/relationships/tags" Target="../tags/tag152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21.png"/><Relationship Id="rId36" Type="http://schemas.openxmlformats.org/officeDocument/2006/relationships/image" Target="../media/image126.png"/><Relationship Id="rId10" Type="http://schemas.openxmlformats.org/officeDocument/2006/relationships/tags" Target="../tags/tag147.xml"/><Relationship Id="rId19" Type="http://schemas.openxmlformats.org/officeDocument/2006/relationships/tags" Target="../tags/tag156.xml"/><Relationship Id="rId31" Type="http://schemas.openxmlformats.org/officeDocument/2006/relationships/image" Target="../media/image122.png"/><Relationship Id="rId44" Type="http://schemas.openxmlformats.org/officeDocument/2006/relationships/image" Target="../media/image134.png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tags" Target="../tags/tag151.xml"/><Relationship Id="rId22" Type="http://schemas.openxmlformats.org/officeDocument/2006/relationships/tags" Target="../tags/tag159.xml"/><Relationship Id="rId27" Type="http://schemas.openxmlformats.org/officeDocument/2006/relationships/image" Target="../media/image120.png"/><Relationship Id="rId30" Type="http://schemas.openxmlformats.org/officeDocument/2006/relationships/image" Target="../media/image110.png"/><Relationship Id="rId35" Type="http://schemas.openxmlformats.org/officeDocument/2006/relationships/image" Target="../media/image125.png"/><Relationship Id="rId43" Type="http://schemas.openxmlformats.org/officeDocument/2006/relationships/image" Target="../media/image1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tags" Target="../tags/tag4.xml"/><Relationship Id="rId21" Type="http://schemas.openxmlformats.org/officeDocument/2006/relationships/image" Target="../media/image14.png"/><Relationship Id="rId7" Type="http://schemas.openxmlformats.org/officeDocument/2006/relationships/tags" Target="../tags/tag8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tags" Target="../tags/tag3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4.png"/><Relationship Id="rId5" Type="http://schemas.openxmlformats.org/officeDocument/2006/relationships/tags" Target="../tags/tag6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openxmlformats.org/officeDocument/2006/relationships/image" Target="../media/image3.png"/><Relationship Id="rId19" Type="http://schemas.openxmlformats.org/officeDocument/2006/relationships/image" Target="../media/image12.png"/><Relationship Id="rId4" Type="http://schemas.openxmlformats.org/officeDocument/2006/relationships/tags" Target="../tags/tag5.xml"/><Relationship Id="rId9" Type="http://schemas.openxmlformats.org/officeDocument/2006/relationships/image" Target="../media/image2.png"/><Relationship Id="rId14" Type="http://schemas.openxmlformats.org/officeDocument/2006/relationships/image" Target="../media/image7.png"/><Relationship Id="rId2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0.png"/><Relationship Id="rId26" Type="http://schemas.openxmlformats.org/officeDocument/2006/relationships/image" Target="../media/image4.png"/><Relationship Id="rId3" Type="http://schemas.openxmlformats.org/officeDocument/2006/relationships/tags" Target="../tags/tag11.xml"/><Relationship Id="rId21" Type="http://schemas.openxmlformats.org/officeDocument/2006/relationships/image" Target="../media/image23.png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image" Target="../media/image19.png"/><Relationship Id="rId25" Type="http://schemas.openxmlformats.org/officeDocument/2006/relationships/image" Target="../media/image3.png"/><Relationship Id="rId2" Type="http://schemas.openxmlformats.org/officeDocument/2006/relationships/tags" Target="../tags/tag10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29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24" Type="http://schemas.openxmlformats.org/officeDocument/2006/relationships/image" Target="../media/image26.png"/><Relationship Id="rId5" Type="http://schemas.openxmlformats.org/officeDocument/2006/relationships/tags" Target="../tags/tag13.xml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28.png"/><Relationship Id="rId10" Type="http://schemas.openxmlformats.org/officeDocument/2006/relationships/tags" Target="../tags/tag18.xml"/><Relationship Id="rId19" Type="http://schemas.openxmlformats.org/officeDocument/2006/relationships/image" Target="../media/image21.png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notesSlide" Target="../notesSlides/notesSlide1.xml"/><Relationship Id="rId22" Type="http://schemas.openxmlformats.org/officeDocument/2006/relationships/image" Target="../media/image24.png"/><Relationship Id="rId27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26" Type="http://schemas.openxmlformats.org/officeDocument/2006/relationships/image" Target="../media/image35.png"/><Relationship Id="rId39" Type="http://schemas.openxmlformats.org/officeDocument/2006/relationships/image" Target="../media/image47.png"/><Relationship Id="rId3" Type="http://schemas.openxmlformats.org/officeDocument/2006/relationships/tags" Target="../tags/tag23.xml"/><Relationship Id="rId21" Type="http://schemas.openxmlformats.org/officeDocument/2006/relationships/image" Target="../media/image30.png"/><Relationship Id="rId34" Type="http://schemas.openxmlformats.org/officeDocument/2006/relationships/image" Target="../media/image42.png"/><Relationship Id="rId42" Type="http://schemas.openxmlformats.org/officeDocument/2006/relationships/image" Target="../media/image50.png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5" Type="http://schemas.openxmlformats.org/officeDocument/2006/relationships/image" Target="../media/image34.png"/><Relationship Id="rId33" Type="http://schemas.openxmlformats.org/officeDocument/2006/relationships/image" Target="../media/image4.png"/><Relationship Id="rId38" Type="http://schemas.openxmlformats.org/officeDocument/2006/relationships/image" Target="../media/image46.png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0" Type="http://schemas.openxmlformats.org/officeDocument/2006/relationships/notesSlide" Target="../notesSlides/notesSlide2.xml"/><Relationship Id="rId29" Type="http://schemas.openxmlformats.org/officeDocument/2006/relationships/image" Target="../media/image38.png"/><Relationship Id="rId41" Type="http://schemas.openxmlformats.org/officeDocument/2006/relationships/image" Target="../media/image49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5.png"/><Relationship Id="rId40" Type="http://schemas.openxmlformats.org/officeDocument/2006/relationships/image" Target="../media/image48.png"/><Relationship Id="rId45" Type="http://schemas.openxmlformats.org/officeDocument/2006/relationships/image" Target="../media/image53.png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4.png"/><Relationship Id="rId10" Type="http://schemas.openxmlformats.org/officeDocument/2006/relationships/tags" Target="../tags/tag3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0.png"/><Relationship Id="rId44" Type="http://schemas.openxmlformats.org/officeDocument/2006/relationships/image" Target="../media/image52.png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3.png"/><Relationship Id="rId43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51.xml"/><Relationship Id="rId18" Type="http://schemas.openxmlformats.org/officeDocument/2006/relationships/tags" Target="../tags/tag56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65.png"/><Relationship Id="rId3" Type="http://schemas.openxmlformats.org/officeDocument/2006/relationships/tags" Target="../tags/tag41.xml"/><Relationship Id="rId21" Type="http://schemas.openxmlformats.org/officeDocument/2006/relationships/tags" Target="../tags/tag59.xml"/><Relationship Id="rId34" Type="http://schemas.openxmlformats.org/officeDocument/2006/relationships/image" Target="../media/image60.png"/><Relationship Id="rId42" Type="http://schemas.openxmlformats.org/officeDocument/2006/relationships/image" Target="../media/image68.png"/><Relationship Id="rId47" Type="http://schemas.openxmlformats.org/officeDocument/2006/relationships/image" Target="../media/image73.png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25" Type="http://schemas.openxmlformats.org/officeDocument/2006/relationships/tags" Target="../tags/tag63.xml"/><Relationship Id="rId33" Type="http://schemas.openxmlformats.org/officeDocument/2006/relationships/image" Target="../media/image59.png"/><Relationship Id="rId38" Type="http://schemas.openxmlformats.org/officeDocument/2006/relationships/image" Target="../media/image64.png"/><Relationship Id="rId46" Type="http://schemas.openxmlformats.org/officeDocument/2006/relationships/image" Target="../media/image72.png"/><Relationship Id="rId2" Type="http://schemas.openxmlformats.org/officeDocument/2006/relationships/tags" Target="../tags/tag40.xml"/><Relationship Id="rId16" Type="http://schemas.openxmlformats.org/officeDocument/2006/relationships/tags" Target="../tags/tag54.xml"/><Relationship Id="rId20" Type="http://schemas.openxmlformats.org/officeDocument/2006/relationships/tags" Target="../tags/tag58.xml"/><Relationship Id="rId29" Type="http://schemas.openxmlformats.org/officeDocument/2006/relationships/image" Target="../media/image55.png"/><Relationship Id="rId41" Type="http://schemas.openxmlformats.org/officeDocument/2006/relationships/image" Target="../media/image67.pn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24" Type="http://schemas.openxmlformats.org/officeDocument/2006/relationships/tags" Target="../tags/tag62.xml"/><Relationship Id="rId32" Type="http://schemas.openxmlformats.org/officeDocument/2006/relationships/image" Target="../media/image58.png"/><Relationship Id="rId37" Type="http://schemas.openxmlformats.org/officeDocument/2006/relationships/image" Target="../media/image63.png"/><Relationship Id="rId40" Type="http://schemas.openxmlformats.org/officeDocument/2006/relationships/image" Target="../media/image66.png"/><Relationship Id="rId45" Type="http://schemas.openxmlformats.org/officeDocument/2006/relationships/image" Target="../media/image71.png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23" Type="http://schemas.openxmlformats.org/officeDocument/2006/relationships/tags" Target="../tags/tag61.xml"/><Relationship Id="rId28" Type="http://schemas.openxmlformats.org/officeDocument/2006/relationships/image" Target="../media/image54.png"/><Relationship Id="rId36" Type="http://schemas.openxmlformats.org/officeDocument/2006/relationships/image" Target="../media/image62.png"/><Relationship Id="rId49" Type="http://schemas.openxmlformats.org/officeDocument/2006/relationships/image" Target="../media/image75.png"/><Relationship Id="rId10" Type="http://schemas.openxmlformats.org/officeDocument/2006/relationships/tags" Target="../tags/tag48.xml"/><Relationship Id="rId19" Type="http://schemas.openxmlformats.org/officeDocument/2006/relationships/tags" Target="../tags/tag57.xml"/><Relationship Id="rId31" Type="http://schemas.openxmlformats.org/officeDocument/2006/relationships/image" Target="../media/image57.png"/><Relationship Id="rId44" Type="http://schemas.openxmlformats.org/officeDocument/2006/relationships/image" Target="../media/image70.png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Relationship Id="rId22" Type="http://schemas.openxmlformats.org/officeDocument/2006/relationships/tags" Target="../tags/tag60.xml"/><Relationship Id="rId27" Type="http://schemas.openxmlformats.org/officeDocument/2006/relationships/notesSlide" Target="../notesSlides/notesSlide3.xml"/><Relationship Id="rId30" Type="http://schemas.openxmlformats.org/officeDocument/2006/relationships/image" Target="../media/image56.png"/><Relationship Id="rId35" Type="http://schemas.openxmlformats.org/officeDocument/2006/relationships/image" Target="../media/image61.png"/><Relationship Id="rId43" Type="http://schemas.openxmlformats.org/officeDocument/2006/relationships/image" Target="../media/image69.png"/><Relationship Id="rId48" Type="http://schemas.openxmlformats.org/officeDocument/2006/relationships/image" Target="../media/image74.png"/><Relationship Id="rId8" Type="http://schemas.openxmlformats.org/officeDocument/2006/relationships/tags" Target="../tags/tag4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tags" Target="../tags/tag65.xml"/><Relationship Id="rId16" Type="http://schemas.openxmlformats.org/officeDocument/2006/relationships/image" Target="../media/image81.png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image" Target="../media/image76.png"/><Relationship Id="rId5" Type="http://schemas.openxmlformats.org/officeDocument/2006/relationships/tags" Target="../tags/tag68.xml"/><Relationship Id="rId15" Type="http://schemas.openxmlformats.org/officeDocument/2006/relationships/image" Target="../media/image80.png"/><Relationship Id="rId10" Type="http://schemas.openxmlformats.org/officeDocument/2006/relationships/notesSlide" Target="../notesSlides/notesSlide4.xml"/><Relationship Id="rId4" Type="http://schemas.openxmlformats.org/officeDocument/2006/relationships/tags" Target="../tags/tag67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7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18" Type="http://schemas.openxmlformats.org/officeDocument/2006/relationships/notesSlide" Target="../notesSlides/notesSlide5.xml"/><Relationship Id="rId26" Type="http://schemas.openxmlformats.org/officeDocument/2006/relationships/image" Target="../media/image83.png"/><Relationship Id="rId3" Type="http://schemas.openxmlformats.org/officeDocument/2006/relationships/tags" Target="../tags/tag74.xml"/><Relationship Id="rId21" Type="http://schemas.openxmlformats.org/officeDocument/2006/relationships/image" Target="../media/image78.png"/><Relationship Id="rId34" Type="http://schemas.openxmlformats.org/officeDocument/2006/relationships/image" Target="../media/image91.png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82.png"/><Relationship Id="rId33" Type="http://schemas.openxmlformats.org/officeDocument/2006/relationships/image" Target="../media/image90.png"/><Relationship Id="rId2" Type="http://schemas.openxmlformats.org/officeDocument/2006/relationships/tags" Target="../tags/tag73.xml"/><Relationship Id="rId16" Type="http://schemas.openxmlformats.org/officeDocument/2006/relationships/tags" Target="../tags/tag87.xml"/><Relationship Id="rId20" Type="http://schemas.openxmlformats.org/officeDocument/2006/relationships/image" Target="../media/image77.png"/><Relationship Id="rId29" Type="http://schemas.openxmlformats.org/officeDocument/2006/relationships/image" Target="../media/image86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image" Target="../media/image81.png"/><Relationship Id="rId32" Type="http://schemas.openxmlformats.org/officeDocument/2006/relationships/image" Target="../media/image89.png"/><Relationship Id="rId5" Type="http://schemas.openxmlformats.org/officeDocument/2006/relationships/tags" Target="../tags/tag76.xml"/><Relationship Id="rId15" Type="http://schemas.openxmlformats.org/officeDocument/2006/relationships/tags" Target="../tags/tag86.xml"/><Relationship Id="rId23" Type="http://schemas.openxmlformats.org/officeDocument/2006/relationships/image" Target="../media/image80.png"/><Relationship Id="rId28" Type="http://schemas.openxmlformats.org/officeDocument/2006/relationships/image" Target="../media/image85.png"/><Relationship Id="rId10" Type="http://schemas.openxmlformats.org/officeDocument/2006/relationships/tags" Target="../tags/tag81.xml"/><Relationship Id="rId19" Type="http://schemas.openxmlformats.org/officeDocument/2006/relationships/image" Target="../media/image76.png"/><Relationship Id="rId31" Type="http://schemas.openxmlformats.org/officeDocument/2006/relationships/image" Target="../media/image88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Relationship Id="rId22" Type="http://schemas.openxmlformats.org/officeDocument/2006/relationships/image" Target="../media/image79.png"/><Relationship Id="rId27" Type="http://schemas.openxmlformats.org/officeDocument/2006/relationships/image" Target="../media/image84.png"/><Relationship Id="rId30" Type="http://schemas.openxmlformats.org/officeDocument/2006/relationships/image" Target="../media/image87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26" Type="http://schemas.openxmlformats.org/officeDocument/2006/relationships/notesSlide" Target="../notesSlides/notesSlide6.xml"/><Relationship Id="rId39" Type="http://schemas.openxmlformats.org/officeDocument/2006/relationships/image" Target="../media/image96.png"/><Relationship Id="rId3" Type="http://schemas.openxmlformats.org/officeDocument/2006/relationships/tags" Target="../tags/tag90.xml"/><Relationship Id="rId21" Type="http://schemas.openxmlformats.org/officeDocument/2006/relationships/tags" Target="../tags/tag108.xml"/><Relationship Id="rId34" Type="http://schemas.openxmlformats.org/officeDocument/2006/relationships/image" Target="../media/image83.png"/><Relationship Id="rId42" Type="http://schemas.openxmlformats.org/officeDocument/2006/relationships/image" Target="../media/image99.png"/><Relationship Id="rId47" Type="http://schemas.openxmlformats.org/officeDocument/2006/relationships/image" Target="../media/image103.png"/><Relationship Id="rId50" Type="http://schemas.openxmlformats.org/officeDocument/2006/relationships/image" Target="../media/image106.png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82.png"/><Relationship Id="rId38" Type="http://schemas.openxmlformats.org/officeDocument/2006/relationships/image" Target="../media/image95.png"/><Relationship Id="rId46" Type="http://schemas.openxmlformats.org/officeDocument/2006/relationships/image" Target="../media/image102.png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20" Type="http://schemas.openxmlformats.org/officeDocument/2006/relationships/tags" Target="../tags/tag107.xml"/><Relationship Id="rId29" Type="http://schemas.openxmlformats.org/officeDocument/2006/relationships/image" Target="../media/image78.png"/><Relationship Id="rId41" Type="http://schemas.openxmlformats.org/officeDocument/2006/relationships/image" Target="../media/image98.png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24" Type="http://schemas.openxmlformats.org/officeDocument/2006/relationships/tags" Target="../tags/tag111.xml"/><Relationship Id="rId32" Type="http://schemas.openxmlformats.org/officeDocument/2006/relationships/image" Target="../media/image81.png"/><Relationship Id="rId37" Type="http://schemas.openxmlformats.org/officeDocument/2006/relationships/image" Target="../media/image94.png"/><Relationship Id="rId40" Type="http://schemas.openxmlformats.org/officeDocument/2006/relationships/image" Target="../media/image97.png"/><Relationship Id="rId45" Type="http://schemas.openxmlformats.org/officeDocument/2006/relationships/image" Target="../media/image101.png"/><Relationship Id="rId5" Type="http://schemas.openxmlformats.org/officeDocument/2006/relationships/tags" Target="../tags/tag92.xml"/><Relationship Id="rId15" Type="http://schemas.openxmlformats.org/officeDocument/2006/relationships/tags" Target="../tags/tag102.xml"/><Relationship Id="rId23" Type="http://schemas.openxmlformats.org/officeDocument/2006/relationships/tags" Target="../tags/tag110.xml"/><Relationship Id="rId28" Type="http://schemas.openxmlformats.org/officeDocument/2006/relationships/image" Target="../media/image77.png"/><Relationship Id="rId36" Type="http://schemas.openxmlformats.org/officeDocument/2006/relationships/image" Target="../media/image93.png"/><Relationship Id="rId49" Type="http://schemas.openxmlformats.org/officeDocument/2006/relationships/image" Target="../media/image105.png"/><Relationship Id="rId10" Type="http://schemas.openxmlformats.org/officeDocument/2006/relationships/tags" Target="../tags/tag97.xml"/><Relationship Id="rId19" Type="http://schemas.openxmlformats.org/officeDocument/2006/relationships/tags" Target="../tags/tag106.xml"/><Relationship Id="rId31" Type="http://schemas.openxmlformats.org/officeDocument/2006/relationships/image" Target="../media/image80.png"/><Relationship Id="rId44" Type="http://schemas.openxmlformats.org/officeDocument/2006/relationships/image" Target="../media/image22.png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Relationship Id="rId22" Type="http://schemas.openxmlformats.org/officeDocument/2006/relationships/tags" Target="../tags/tag109.xml"/><Relationship Id="rId27" Type="http://schemas.openxmlformats.org/officeDocument/2006/relationships/image" Target="../media/image76.png"/><Relationship Id="rId30" Type="http://schemas.openxmlformats.org/officeDocument/2006/relationships/image" Target="../media/image79.png"/><Relationship Id="rId35" Type="http://schemas.openxmlformats.org/officeDocument/2006/relationships/image" Target="../media/image92.png"/><Relationship Id="rId43" Type="http://schemas.openxmlformats.org/officeDocument/2006/relationships/image" Target="../media/image100.png"/><Relationship Id="rId48" Type="http://schemas.openxmlformats.org/officeDocument/2006/relationships/image" Target="../media/image104.png"/><Relationship Id="rId8" Type="http://schemas.openxmlformats.org/officeDocument/2006/relationships/tags" Target="../tags/tag95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24.xml"/><Relationship Id="rId18" Type="http://schemas.openxmlformats.org/officeDocument/2006/relationships/tags" Target="../tags/tag129.xml"/><Relationship Id="rId26" Type="http://schemas.openxmlformats.org/officeDocument/2006/relationships/tags" Target="../tags/tag137.xml"/><Relationship Id="rId39" Type="http://schemas.openxmlformats.org/officeDocument/2006/relationships/image" Target="../media/image107.png"/><Relationship Id="rId3" Type="http://schemas.openxmlformats.org/officeDocument/2006/relationships/tags" Target="../tags/tag114.xml"/><Relationship Id="rId21" Type="http://schemas.openxmlformats.org/officeDocument/2006/relationships/tags" Target="../tags/tag132.xml"/><Relationship Id="rId34" Type="http://schemas.openxmlformats.org/officeDocument/2006/relationships/image" Target="../media/image81.png"/><Relationship Id="rId42" Type="http://schemas.openxmlformats.org/officeDocument/2006/relationships/image" Target="../media/image109.png"/><Relationship Id="rId47" Type="http://schemas.openxmlformats.org/officeDocument/2006/relationships/image" Target="../media/image113.png"/><Relationship Id="rId50" Type="http://schemas.openxmlformats.org/officeDocument/2006/relationships/image" Target="../media/image116.png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17" Type="http://schemas.openxmlformats.org/officeDocument/2006/relationships/tags" Target="../tags/tag128.xml"/><Relationship Id="rId25" Type="http://schemas.openxmlformats.org/officeDocument/2006/relationships/tags" Target="../tags/tag136.xml"/><Relationship Id="rId33" Type="http://schemas.openxmlformats.org/officeDocument/2006/relationships/image" Target="../media/image80.png"/><Relationship Id="rId38" Type="http://schemas.openxmlformats.org/officeDocument/2006/relationships/image" Target="../media/image99.png"/><Relationship Id="rId46" Type="http://schemas.openxmlformats.org/officeDocument/2006/relationships/image" Target="../media/image112.png"/><Relationship Id="rId2" Type="http://schemas.openxmlformats.org/officeDocument/2006/relationships/tags" Target="../tags/tag113.xml"/><Relationship Id="rId16" Type="http://schemas.openxmlformats.org/officeDocument/2006/relationships/tags" Target="../tags/tag127.xml"/><Relationship Id="rId20" Type="http://schemas.openxmlformats.org/officeDocument/2006/relationships/tags" Target="../tags/tag131.xml"/><Relationship Id="rId29" Type="http://schemas.openxmlformats.org/officeDocument/2006/relationships/image" Target="../media/image76.png"/><Relationship Id="rId41" Type="http://schemas.openxmlformats.org/officeDocument/2006/relationships/image" Target="../media/image104.png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24" Type="http://schemas.openxmlformats.org/officeDocument/2006/relationships/tags" Target="../tags/tag135.xml"/><Relationship Id="rId32" Type="http://schemas.openxmlformats.org/officeDocument/2006/relationships/image" Target="../media/image79.png"/><Relationship Id="rId37" Type="http://schemas.openxmlformats.org/officeDocument/2006/relationships/image" Target="../media/image98.png"/><Relationship Id="rId40" Type="http://schemas.openxmlformats.org/officeDocument/2006/relationships/image" Target="../media/image108.png"/><Relationship Id="rId45" Type="http://schemas.openxmlformats.org/officeDocument/2006/relationships/image" Target="../media/image111.png"/><Relationship Id="rId53" Type="http://schemas.openxmlformats.org/officeDocument/2006/relationships/image" Target="../media/image119.png"/><Relationship Id="rId5" Type="http://schemas.openxmlformats.org/officeDocument/2006/relationships/tags" Target="../tags/tag116.xml"/><Relationship Id="rId15" Type="http://schemas.openxmlformats.org/officeDocument/2006/relationships/tags" Target="../tags/tag126.xml"/><Relationship Id="rId23" Type="http://schemas.openxmlformats.org/officeDocument/2006/relationships/tags" Target="../tags/tag134.xml"/><Relationship Id="rId28" Type="http://schemas.openxmlformats.org/officeDocument/2006/relationships/notesSlide" Target="../notesSlides/notesSlide7.xml"/><Relationship Id="rId36" Type="http://schemas.openxmlformats.org/officeDocument/2006/relationships/image" Target="../media/image83.png"/><Relationship Id="rId49" Type="http://schemas.openxmlformats.org/officeDocument/2006/relationships/image" Target="../media/image115.png"/><Relationship Id="rId10" Type="http://schemas.openxmlformats.org/officeDocument/2006/relationships/tags" Target="../tags/tag121.xml"/><Relationship Id="rId19" Type="http://schemas.openxmlformats.org/officeDocument/2006/relationships/tags" Target="../tags/tag130.xml"/><Relationship Id="rId31" Type="http://schemas.openxmlformats.org/officeDocument/2006/relationships/image" Target="../media/image78.png"/><Relationship Id="rId44" Type="http://schemas.openxmlformats.org/officeDocument/2006/relationships/image" Target="../media/image110.png"/><Relationship Id="rId52" Type="http://schemas.openxmlformats.org/officeDocument/2006/relationships/image" Target="../media/image118.png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tags" Target="../tags/tag125.xml"/><Relationship Id="rId22" Type="http://schemas.openxmlformats.org/officeDocument/2006/relationships/tags" Target="../tags/tag133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77.png"/><Relationship Id="rId35" Type="http://schemas.openxmlformats.org/officeDocument/2006/relationships/image" Target="../media/image82.png"/><Relationship Id="rId43" Type="http://schemas.openxmlformats.org/officeDocument/2006/relationships/image" Target="../media/image105.png"/><Relationship Id="rId48" Type="http://schemas.openxmlformats.org/officeDocument/2006/relationships/image" Target="../media/image114.png"/><Relationship Id="rId8" Type="http://schemas.openxmlformats.org/officeDocument/2006/relationships/tags" Target="../tags/tag119.xml"/><Relationship Id="rId51" Type="http://schemas.openxmlformats.org/officeDocument/2006/relationships/image" Target="../media/image1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2600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2700338" y="5099050"/>
            <a:ext cx="6264275" cy="1512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053" name="1 Título"/>
          <p:cNvSpPr>
            <a:spLocks noGrp="1"/>
          </p:cNvSpPr>
          <p:nvPr>
            <p:ph type="ctrTitle"/>
          </p:nvPr>
        </p:nvSpPr>
        <p:spPr>
          <a:xfrm>
            <a:off x="685800" y="1053331"/>
            <a:ext cx="7772400" cy="2879725"/>
          </a:xfrm>
        </p:spPr>
        <p:txBody>
          <a:bodyPr/>
          <a:lstStyle/>
          <a:p>
            <a:r>
              <a:rPr lang="en-US" sz="4800" smtClean="0">
                <a:latin typeface="Segoe UI Semibold" pitchFamily="34" charset="0"/>
              </a:rPr>
              <a:t>Polar actions on </a:t>
            </a:r>
            <a:br>
              <a:rPr lang="en-US" sz="4800" smtClean="0">
                <a:latin typeface="Segoe UI Semibold" pitchFamily="34" charset="0"/>
              </a:rPr>
            </a:br>
            <a:r>
              <a:rPr lang="en-US" sz="4800" smtClean="0">
                <a:latin typeface="Segoe UI Semibold" pitchFamily="34" charset="0"/>
              </a:rPr>
              <a:t>complex hyperbolic spaces</a:t>
            </a:r>
            <a:endParaRPr lang="es-ES" sz="4800" smtClean="0">
              <a:latin typeface="Segoe UI Semibold" pitchFamily="34" charset="0"/>
            </a:endParaRPr>
          </a:p>
        </p:txBody>
      </p:sp>
      <p:sp>
        <p:nvSpPr>
          <p:cNvPr id="2054" name="2 Subtítulo"/>
          <p:cNvSpPr>
            <a:spLocks noGrp="1"/>
          </p:cNvSpPr>
          <p:nvPr>
            <p:ph type="subTitle" idx="1"/>
          </p:nvPr>
        </p:nvSpPr>
        <p:spPr>
          <a:xfrm>
            <a:off x="3852292" y="5197570"/>
            <a:ext cx="4384204" cy="569694"/>
          </a:xfrm>
        </p:spPr>
        <p:txBody>
          <a:bodyPr/>
          <a:lstStyle/>
          <a:p>
            <a:pPr algn="r"/>
            <a:r>
              <a:rPr lang="es-ES" sz="2800" smtClean="0">
                <a:solidFill>
                  <a:schemeClr val="tx1"/>
                </a:solidFill>
              </a:rPr>
              <a:t>Miguel Domínguez Vázquez</a:t>
            </a:r>
          </a:p>
        </p:txBody>
      </p:sp>
      <p:sp>
        <p:nvSpPr>
          <p:cNvPr id="2056" name="10 CuadroTexto"/>
          <p:cNvSpPr txBox="1">
            <a:spLocks noChangeArrowheads="1"/>
          </p:cNvSpPr>
          <p:nvPr/>
        </p:nvSpPr>
        <p:spPr bwMode="auto">
          <a:xfrm>
            <a:off x="2771800" y="5701626"/>
            <a:ext cx="54646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2000" smtClean="0">
                <a:latin typeface="Calibri" pitchFamily="34" charset="0"/>
              </a:rPr>
              <a:t>Instituto de Matemática Pura e Aplicada</a:t>
            </a:r>
            <a:endParaRPr lang="es-ES">
              <a:latin typeface="Calibri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76" y="5085184"/>
            <a:ext cx="1979340" cy="1122512"/>
          </a:xfrm>
          <a:prstGeom prst="rect">
            <a:avLst/>
          </a:prstGeom>
        </p:spPr>
      </p:pic>
      <p:sp>
        <p:nvSpPr>
          <p:cNvPr id="9" name="2 Subtítulo"/>
          <p:cNvSpPr txBox="1">
            <a:spLocks/>
          </p:cNvSpPr>
          <p:nvPr/>
        </p:nvSpPr>
        <p:spPr bwMode="auto">
          <a:xfrm>
            <a:off x="1555329" y="3717032"/>
            <a:ext cx="6033343" cy="56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2400" smtClean="0">
                <a:solidFill>
                  <a:schemeClr val="tx1"/>
                </a:solidFill>
              </a:rPr>
              <a:t>Joint</a:t>
            </a:r>
            <a:r>
              <a:rPr lang="es-ES" sz="2400">
                <a:solidFill>
                  <a:schemeClr val="tx1"/>
                </a:solidFill>
              </a:rPr>
              <a:t> </a:t>
            </a:r>
            <a:r>
              <a:rPr lang="es-ES" sz="2400" smtClean="0">
                <a:solidFill>
                  <a:schemeClr val="tx1"/>
                </a:solidFill>
              </a:rPr>
              <a:t>work with J. C. Díaz-Ramos and A. Kollross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294" name="5 CuadroTexto"/>
          <p:cNvSpPr txBox="1">
            <a:spLocks noChangeArrowheads="1"/>
          </p:cNvSpPr>
          <p:nvPr/>
        </p:nvSpPr>
        <p:spPr bwMode="auto">
          <a:xfrm>
            <a:off x="323850" y="14288"/>
            <a:ext cx="79200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 smtClean="0">
                <a:solidFill>
                  <a:schemeClr val="bg1"/>
                </a:solidFill>
                <a:latin typeface="Calibri" pitchFamily="34" charset="0"/>
              </a:rPr>
              <a:t>Polar actions on CH</a:t>
            </a:r>
            <a:r>
              <a:rPr lang="es-ES" sz="3600" baseline="30000" smtClean="0">
                <a:solidFill>
                  <a:schemeClr val="bg1"/>
                </a:solidFill>
                <a:latin typeface="Calibri" pitchFamily="34" charset="0"/>
              </a:rPr>
              <a:t>n</a:t>
            </a:r>
            <a:endParaRPr lang="es-ES" sz="3600" baseline="30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92150"/>
            <a:ext cx="9144000" cy="9048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296" name="35 CuadroTexto"/>
          <p:cNvSpPr txBox="1">
            <a:spLocks noChangeArrowheads="1"/>
          </p:cNvSpPr>
          <p:nvPr/>
        </p:nvSpPr>
        <p:spPr bwMode="auto">
          <a:xfrm>
            <a:off x="7104980" y="188641"/>
            <a:ext cx="18356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smtClean="0">
                <a:solidFill>
                  <a:schemeClr val="bg2"/>
                </a:solidFill>
                <a:latin typeface="Calibri" pitchFamily="34" charset="0"/>
              </a:rPr>
              <a:t>Classification theorem</a:t>
            </a:r>
            <a:endParaRPr lang="es-ES" sz="2000" i="1" baseline="3000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74" name="73 Imagen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7544" y="926136"/>
            <a:ext cx="1295403" cy="215037"/>
          </a:xfrm>
          <a:prstGeom prst="rect">
            <a:avLst/>
          </a:prstGeom>
          <a:noFill/>
          <a:ln/>
          <a:effectLst/>
        </p:spPr>
      </p:pic>
      <p:pic>
        <p:nvPicPr>
          <p:cNvPr id="75" name="74 Imagen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81913" y="926136"/>
            <a:ext cx="1393853" cy="215037"/>
          </a:xfrm>
          <a:prstGeom prst="rect">
            <a:avLst/>
          </a:prstGeom>
          <a:noFill/>
          <a:ln/>
          <a:effectLst/>
        </p:spPr>
      </p:pic>
      <p:pic>
        <p:nvPicPr>
          <p:cNvPr id="66" name="65 Imagen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27784" y="1267126"/>
            <a:ext cx="1912316" cy="215071"/>
          </a:xfrm>
          <a:prstGeom prst="rect">
            <a:avLst/>
          </a:prstGeom>
          <a:noFill/>
          <a:ln/>
          <a:effectLst/>
        </p:spPr>
      </p:pic>
      <p:pic>
        <p:nvPicPr>
          <p:cNvPr id="62" name="61 Imagen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36096" y="1261366"/>
            <a:ext cx="3379711" cy="204368"/>
          </a:xfrm>
          <a:prstGeom prst="rect">
            <a:avLst/>
          </a:prstGeom>
          <a:noFill/>
          <a:ln/>
          <a:effectLst/>
        </p:spPr>
      </p:pic>
      <p:sp>
        <p:nvSpPr>
          <p:cNvPr id="67" name="66 Rectángulo"/>
          <p:cNvSpPr/>
          <p:nvPr/>
        </p:nvSpPr>
        <p:spPr>
          <a:xfrm>
            <a:off x="179512" y="1604417"/>
            <a:ext cx="8784976" cy="446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angle 50"/>
          <p:cNvSpPr>
            <a:spLocks noChangeArrowheads="1"/>
          </p:cNvSpPr>
          <p:nvPr/>
        </p:nvSpPr>
        <p:spPr bwMode="auto">
          <a:xfrm>
            <a:off x="971600" y="2726723"/>
            <a:ext cx="3672408" cy="113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 i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04" name="103 Elipse"/>
          <p:cNvSpPr/>
          <p:nvPr/>
        </p:nvSpPr>
        <p:spPr>
          <a:xfrm>
            <a:off x="696268" y="2475198"/>
            <a:ext cx="144866" cy="1448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5" name="104 Elipse"/>
          <p:cNvSpPr/>
          <p:nvPr/>
        </p:nvSpPr>
        <p:spPr>
          <a:xfrm>
            <a:off x="696268" y="4013739"/>
            <a:ext cx="144866" cy="1448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7" name="16 Imagen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028384" y="831310"/>
            <a:ext cx="448057" cy="189739"/>
          </a:xfrm>
          <a:prstGeom prst="rect">
            <a:avLst/>
          </a:prstGeom>
          <a:noFill/>
          <a:ln/>
          <a:effectLst/>
        </p:spPr>
      </p:pic>
      <p:pic>
        <p:nvPicPr>
          <p:cNvPr id="18" name="17 Imagen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5400000" flipH="1">
            <a:off x="8017133" y="1088950"/>
            <a:ext cx="182880" cy="141427"/>
          </a:xfrm>
          <a:prstGeom prst="rect">
            <a:avLst/>
          </a:prstGeom>
          <a:noFill/>
          <a:ln/>
          <a:effectLst/>
        </p:spPr>
      </p:pic>
      <p:pic>
        <p:nvPicPr>
          <p:cNvPr id="2" name="Imagen 1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6243266"/>
            <a:ext cx="8095886" cy="44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" name="Imagem 2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3100435"/>
            <a:ext cx="2115469" cy="17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Imagem 5"/>
          <p:cNvPicPr>
            <a:picLocks/>
          </p:cNvPicPr>
          <p:nvPr>
            <p:custDataLst>
              <p:tags r:id="rId9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2831377"/>
            <a:ext cx="1146812" cy="18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Imagem 7"/>
          <p:cNvPicPr>
            <a:picLocks/>
          </p:cNvPicPr>
          <p:nvPr>
            <p:custDataLst>
              <p:tags r:id="rId10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24" y="2439938"/>
            <a:ext cx="3777394" cy="21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0" name="Rectangle 50"/>
          <p:cNvSpPr>
            <a:spLocks noChangeArrowheads="1"/>
          </p:cNvSpPr>
          <p:nvPr/>
        </p:nvSpPr>
        <p:spPr bwMode="auto">
          <a:xfrm>
            <a:off x="971600" y="4268387"/>
            <a:ext cx="3672408" cy="16904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 i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11" name="Imagem 10"/>
          <p:cNvPicPr>
            <a:picLocks/>
          </p:cNvPicPr>
          <p:nvPr>
            <p:custDataLst>
              <p:tags r:id="rId11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4407302"/>
            <a:ext cx="1368707" cy="16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2" name="Imagem 11"/>
          <p:cNvPicPr>
            <a:picLocks/>
          </p:cNvPicPr>
          <p:nvPr>
            <p:custDataLst>
              <p:tags r:id="rId12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4680578"/>
            <a:ext cx="1910643" cy="16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3" name="Imagem 12"/>
          <p:cNvPicPr>
            <a:picLocks/>
          </p:cNvPicPr>
          <p:nvPr>
            <p:custDataLst>
              <p:tags r:id="rId13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4947434"/>
            <a:ext cx="2888900" cy="16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5" name="Imagem 14"/>
          <p:cNvPicPr>
            <a:picLocks/>
          </p:cNvPicPr>
          <p:nvPr>
            <p:custDataLst>
              <p:tags r:id="rId14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24" y="3980514"/>
            <a:ext cx="3076581" cy="21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1" name="Imagem 20"/>
          <p:cNvPicPr>
            <a:picLocks/>
          </p:cNvPicPr>
          <p:nvPr>
            <p:custDataLst>
              <p:tags r:id="rId15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3362481"/>
            <a:ext cx="28956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1" name="103 Elipse"/>
          <p:cNvSpPr/>
          <p:nvPr/>
        </p:nvSpPr>
        <p:spPr>
          <a:xfrm>
            <a:off x="1152078" y="2865959"/>
            <a:ext cx="101406" cy="10140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2" name="103 Elipse"/>
          <p:cNvSpPr/>
          <p:nvPr/>
        </p:nvSpPr>
        <p:spPr>
          <a:xfrm>
            <a:off x="1152078" y="3130620"/>
            <a:ext cx="101406" cy="10140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3" name="103 Elipse"/>
          <p:cNvSpPr/>
          <p:nvPr/>
        </p:nvSpPr>
        <p:spPr>
          <a:xfrm>
            <a:off x="1152078" y="4713232"/>
            <a:ext cx="101406" cy="10140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4" name="103 Elipse"/>
          <p:cNvSpPr/>
          <p:nvPr/>
        </p:nvSpPr>
        <p:spPr>
          <a:xfrm>
            <a:off x="1152078" y="4436609"/>
            <a:ext cx="101406" cy="10140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5" name="103 Elipse"/>
          <p:cNvSpPr/>
          <p:nvPr/>
        </p:nvSpPr>
        <p:spPr>
          <a:xfrm>
            <a:off x="1152078" y="3409127"/>
            <a:ext cx="101406" cy="10140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6" name="103 Elipse"/>
          <p:cNvSpPr/>
          <p:nvPr/>
        </p:nvSpPr>
        <p:spPr>
          <a:xfrm>
            <a:off x="1152078" y="5228377"/>
            <a:ext cx="101406" cy="10140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7" name="103 Elipse"/>
          <p:cNvSpPr/>
          <p:nvPr/>
        </p:nvSpPr>
        <p:spPr>
          <a:xfrm>
            <a:off x="1152078" y="4970805"/>
            <a:ext cx="101406" cy="10140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0" name="Rectangle 50"/>
          <p:cNvSpPr>
            <a:spLocks noChangeArrowheads="1"/>
          </p:cNvSpPr>
          <p:nvPr/>
        </p:nvSpPr>
        <p:spPr bwMode="auto">
          <a:xfrm>
            <a:off x="4765154" y="2726723"/>
            <a:ext cx="4050652" cy="113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 i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38" name="Imagem 37"/>
          <p:cNvPicPr>
            <a:picLocks/>
          </p:cNvPicPr>
          <p:nvPr>
            <p:custDataLst>
              <p:tags r:id="rId16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909552"/>
            <a:ext cx="2705100" cy="20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79" name="Rectangle 50"/>
          <p:cNvSpPr>
            <a:spLocks noChangeArrowheads="1"/>
          </p:cNvSpPr>
          <p:nvPr/>
        </p:nvSpPr>
        <p:spPr bwMode="auto">
          <a:xfrm>
            <a:off x="4765153" y="4268388"/>
            <a:ext cx="4050653" cy="16904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 i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39" name="Imagem 38"/>
          <p:cNvPicPr>
            <a:picLocks/>
          </p:cNvPicPr>
          <p:nvPr>
            <p:custDataLst>
              <p:tags r:id="rId17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407520"/>
            <a:ext cx="3492500" cy="14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4" name="Imagem 43"/>
          <p:cNvPicPr>
            <a:picLocks/>
          </p:cNvPicPr>
          <p:nvPr>
            <p:custDataLst>
              <p:tags r:id="rId18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244974"/>
            <a:ext cx="2755900" cy="38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7" name="Imagem 46"/>
          <p:cNvPicPr>
            <a:picLocks/>
          </p:cNvPicPr>
          <p:nvPr>
            <p:custDataLst>
              <p:tags r:id="rId19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214342"/>
            <a:ext cx="35179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72" name="103 Elipse"/>
          <p:cNvSpPr/>
          <p:nvPr/>
        </p:nvSpPr>
        <p:spPr>
          <a:xfrm>
            <a:off x="4932040" y="2975500"/>
            <a:ext cx="101406" cy="10140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3" name="103 Elipse"/>
          <p:cNvSpPr/>
          <p:nvPr/>
        </p:nvSpPr>
        <p:spPr>
          <a:xfrm>
            <a:off x="4932040" y="3259211"/>
            <a:ext cx="101406" cy="10140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6" name="103 Elipse"/>
          <p:cNvSpPr/>
          <p:nvPr/>
        </p:nvSpPr>
        <p:spPr>
          <a:xfrm>
            <a:off x="4932040" y="4731715"/>
            <a:ext cx="101406" cy="10140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7" name="103 Elipse"/>
          <p:cNvSpPr/>
          <p:nvPr/>
        </p:nvSpPr>
        <p:spPr>
          <a:xfrm>
            <a:off x="4932040" y="4437112"/>
            <a:ext cx="101406" cy="10140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8" name="103 Elipse"/>
          <p:cNvSpPr/>
          <p:nvPr/>
        </p:nvSpPr>
        <p:spPr>
          <a:xfrm>
            <a:off x="4932040" y="5228377"/>
            <a:ext cx="101406" cy="10140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50" name="Imagem 49"/>
          <p:cNvPicPr>
            <a:picLocks/>
          </p:cNvPicPr>
          <p:nvPr>
            <p:custDataLst>
              <p:tags r:id="rId20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02" y="1782341"/>
            <a:ext cx="8102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Imagen 8"/>
          <p:cNvPicPr>
            <a:picLocks/>
          </p:cNvPicPr>
          <p:nvPr>
            <p:custDataLst>
              <p:tags r:id="rId21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5198468"/>
            <a:ext cx="3086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Imagen 9"/>
          <p:cNvPicPr>
            <a:picLocks/>
          </p:cNvPicPr>
          <p:nvPr>
            <p:custDataLst>
              <p:tags r:id="rId22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700761"/>
            <a:ext cx="32385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33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79" grpId="0" animBg="1"/>
      <p:bldP spid="72" grpId="0" animBg="1"/>
      <p:bldP spid="73" grpId="0" animBg="1"/>
      <p:bldP spid="76" grpId="0" animBg="1"/>
      <p:bldP spid="77" grpId="0" animBg="1"/>
      <p:bldP spid="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76 Forma libre"/>
          <p:cNvSpPr/>
          <p:nvPr/>
        </p:nvSpPr>
        <p:spPr>
          <a:xfrm>
            <a:off x="1822227" y="3452884"/>
            <a:ext cx="5460111" cy="702648"/>
          </a:xfrm>
          <a:custGeom>
            <a:avLst/>
            <a:gdLst>
              <a:gd name="connsiteX0" fmla="*/ 191068 w 6176870"/>
              <a:gd name="connsiteY0" fmla="*/ 136477 h 702648"/>
              <a:gd name="connsiteX1" fmla="*/ 191068 w 6176870"/>
              <a:gd name="connsiteY1" fmla="*/ 136477 h 702648"/>
              <a:gd name="connsiteX2" fmla="*/ 286603 w 6176870"/>
              <a:gd name="connsiteY2" fmla="*/ 68238 h 702648"/>
              <a:gd name="connsiteX3" fmla="*/ 327546 w 6176870"/>
              <a:gd name="connsiteY3" fmla="*/ 54591 h 702648"/>
              <a:gd name="connsiteX4" fmla="*/ 368489 w 6176870"/>
              <a:gd name="connsiteY4" fmla="*/ 27295 h 702648"/>
              <a:gd name="connsiteX5" fmla="*/ 450376 w 6176870"/>
              <a:gd name="connsiteY5" fmla="*/ 13647 h 702648"/>
              <a:gd name="connsiteX6" fmla="*/ 545910 w 6176870"/>
              <a:gd name="connsiteY6" fmla="*/ 27295 h 702648"/>
              <a:gd name="connsiteX7" fmla="*/ 832513 w 6176870"/>
              <a:gd name="connsiteY7" fmla="*/ 0 h 702648"/>
              <a:gd name="connsiteX8" fmla="*/ 941695 w 6176870"/>
              <a:gd name="connsiteY8" fmla="*/ 13647 h 702648"/>
              <a:gd name="connsiteX9" fmla="*/ 982638 w 6176870"/>
              <a:gd name="connsiteY9" fmla="*/ 40943 h 702648"/>
              <a:gd name="connsiteX10" fmla="*/ 1269241 w 6176870"/>
              <a:gd name="connsiteY10" fmla="*/ 27295 h 702648"/>
              <a:gd name="connsiteX11" fmla="*/ 1310185 w 6176870"/>
              <a:gd name="connsiteY11" fmla="*/ 13647 h 702648"/>
              <a:gd name="connsiteX12" fmla="*/ 1419367 w 6176870"/>
              <a:gd name="connsiteY12" fmla="*/ 54591 h 702648"/>
              <a:gd name="connsiteX13" fmla="*/ 1473958 w 6176870"/>
              <a:gd name="connsiteY13" fmla="*/ 68238 h 702648"/>
              <a:gd name="connsiteX14" fmla="*/ 2169994 w 6176870"/>
              <a:gd name="connsiteY14" fmla="*/ 68238 h 702648"/>
              <a:gd name="connsiteX15" fmla="*/ 2361062 w 6176870"/>
              <a:gd name="connsiteY15" fmla="*/ 54591 h 702648"/>
              <a:gd name="connsiteX16" fmla="*/ 2402006 w 6176870"/>
              <a:gd name="connsiteY16" fmla="*/ 27295 h 702648"/>
              <a:gd name="connsiteX17" fmla="*/ 2756847 w 6176870"/>
              <a:gd name="connsiteY17" fmla="*/ 54591 h 702648"/>
              <a:gd name="connsiteX18" fmla="*/ 3330053 w 6176870"/>
              <a:gd name="connsiteY18" fmla="*/ 54591 h 702648"/>
              <a:gd name="connsiteX19" fmla="*/ 3370997 w 6176870"/>
              <a:gd name="connsiteY19" fmla="*/ 81886 h 702648"/>
              <a:gd name="connsiteX20" fmla="*/ 3411940 w 6176870"/>
              <a:gd name="connsiteY20" fmla="*/ 95534 h 702648"/>
              <a:gd name="connsiteX21" fmla="*/ 4558352 w 6176870"/>
              <a:gd name="connsiteY21" fmla="*/ 81886 h 702648"/>
              <a:gd name="connsiteX22" fmla="*/ 4585647 w 6176870"/>
              <a:gd name="connsiteY22" fmla="*/ 40943 h 702648"/>
              <a:gd name="connsiteX23" fmla="*/ 4667534 w 6176870"/>
              <a:gd name="connsiteY23" fmla="*/ 13647 h 702648"/>
              <a:gd name="connsiteX24" fmla="*/ 4722125 w 6176870"/>
              <a:gd name="connsiteY24" fmla="*/ 27295 h 702648"/>
              <a:gd name="connsiteX25" fmla="*/ 4763068 w 6176870"/>
              <a:gd name="connsiteY25" fmla="*/ 68238 h 702648"/>
              <a:gd name="connsiteX26" fmla="*/ 4804012 w 6176870"/>
              <a:gd name="connsiteY26" fmla="*/ 27295 h 702648"/>
              <a:gd name="connsiteX27" fmla="*/ 4858603 w 6176870"/>
              <a:gd name="connsiteY27" fmla="*/ 0 h 702648"/>
              <a:gd name="connsiteX28" fmla="*/ 4995080 w 6176870"/>
              <a:gd name="connsiteY28" fmla="*/ 13647 h 702648"/>
              <a:gd name="connsiteX29" fmla="*/ 5036024 w 6176870"/>
              <a:gd name="connsiteY29" fmla="*/ 27295 h 702648"/>
              <a:gd name="connsiteX30" fmla="*/ 5199797 w 6176870"/>
              <a:gd name="connsiteY30" fmla="*/ 40943 h 702648"/>
              <a:gd name="connsiteX31" fmla="*/ 5240740 w 6176870"/>
              <a:gd name="connsiteY31" fmla="*/ 68238 h 702648"/>
              <a:gd name="connsiteX32" fmla="*/ 5349922 w 6176870"/>
              <a:gd name="connsiteY32" fmla="*/ 27295 h 702648"/>
              <a:gd name="connsiteX33" fmla="*/ 5431809 w 6176870"/>
              <a:gd name="connsiteY33" fmla="*/ 0 h 702648"/>
              <a:gd name="connsiteX34" fmla="*/ 5527343 w 6176870"/>
              <a:gd name="connsiteY34" fmla="*/ 13647 h 702648"/>
              <a:gd name="connsiteX35" fmla="*/ 5581934 w 6176870"/>
              <a:gd name="connsiteY35" fmla="*/ 27295 h 702648"/>
              <a:gd name="connsiteX36" fmla="*/ 5827594 w 6176870"/>
              <a:gd name="connsiteY36" fmla="*/ 40943 h 702648"/>
              <a:gd name="connsiteX37" fmla="*/ 5895832 w 6176870"/>
              <a:gd name="connsiteY37" fmla="*/ 54591 h 702648"/>
              <a:gd name="connsiteX38" fmla="*/ 5991367 w 6176870"/>
              <a:gd name="connsiteY38" fmla="*/ 68238 h 702648"/>
              <a:gd name="connsiteX39" fmla="*/ 6032310 w 6176870"/>
              <a:gd name="connsiteY39" fmla="*/ 81886 h 702648"/>
              <a:gd name="connsiteX40" fmla="*/ 6073253 w 6176870"/>
              <a:gd name="connsiteY40" fmla="*/ 54591 h 702648"/>
              <a:gd name="connsiteX41" fmla="*/ 6114197 w 6176870"/>
              <a:gd name="connsiteY41" fmla="*/ 40943 h 702648"/>
              <a:gd name="connsiteX42" fmla="*/ 6086901 w 6176870"/>
              <a:gd name="connsiteY42" fmla="*/ 272955 h 702648"/>
              <a:gd name="connsiteX43" fmla="*/ 6059606 w 6176870"/>
              <a:gd name="connsiteY43" fmla="*/ 313898 h 702648"/>
              <a:gd name="connsiteX44" fmla="*/ 6045958 w 6176870"/>
              <a:gd name="connsiteY44" fmla="*/ 354841 h 702648"/>
              <a:gd name="connsiteX45" fmla="*/ 6059606 w 6176870"/>
              <a:gd name="connsiteY45" fmla="*/ 409432 h 702648"/>
              <a:gd name="connsiteX46" fmla="*/ 6073253 w 6176870"/>
              <a:gd name="connsiteY46" fmla="*/ 573206 h 702648"/>
              <a:gd name="connsiteX47" fmla="*/ 5718412 w 6176870"/>
              <a:gd name="connsiteY47" fmla="*/ 586853 h 702648"/>
              <a:gd name="connsiteX48" fmla="*/ 5500047 w 6176870"/>
              <a:gd name="connsiteY48" fmla="*/ 614149 h 702648"/>
              <a:gd name="connsiteX49" fmla="*/ 5418161 w 6176870"/>
              <a:gd name="connsiteY49" fmla="*/ 559558 h 702648"/>
              <a:gd name="connsiteX50" fmla="*/ 5377218 w 6176870"/>
              <a:gd name="connsiteY50" fmla="*/ 532262 h 702648"/>
              <a:gd name="connsiteX51" fmla="*/ 5090615 w 6176870"/>
              <a:gd name="connsiteY51" fmla="*/ 545910 h 702648"/>
              <a:gd name="connsiteX52" fmla="*/ 5008728 w 6176870"/>
              <a:gd name="connsiteY52" fmla="*/ 573206 h 702648"/>
              <a:gd name="connsiteX53" fmla="*/ 4967785 w 6176870"/>
              <a:gd name="connsiteY53" fmla="*/ 586853 h 702648"/>
              <a:gd name="connsiteX54" fmla="*/ 4926841 w 6176870"/>
              <a:gd name="connsiteY54" fmla="*/ 600501 h 702648"/>
              <a:gd name="connsiteX55" fmla="*/ 4258101 w 6176870"/>
              <a:gd name="connsiteY55" fmla="*/ 614149 h 702648"/>
              <a:gd name="connsiteX56" fmla="*/ 4176215 w 6176870"/>
              <a:gd name="connsiteY56" fmla="*/ 573206 h 702648"/>
              <a:gd name="connsiteX57" fmla="*/ 4135271 w 6176870"/>
              <a:gd name="connsiteY57" fmla="*/ 586853 h 702648"/>
              <a:gd name="connsiteX58" fmla="*/ 4039737 w 6176870"/>
              <a:gd name="connsiteY58" fmla="*/ 614149 h 702648"/>
              <a:gd name="connsiteX59" fmla="*/ 3903259 w 6176870"/>
              <a:gd name="connsiteY59" fmla="*/ 559558 h 702648"/>
              <a:gd name="connsiteX60" fmla="*/ 3862316 w 6176870"/>
              <a:gd name="connsiteY60" fmla="*/ 545910 h 702648"/>
              <a:gd name="connsiteX61" fmla="*/ 3807725 w 6176870"/>
              <a:gd name="connsiteY61" fmla="*/ 559558 h 702648"/>
              <a:gd name="connsiteX62" fmla="*/ 3575713 w 6176870"/>
              <a:gd name="connsiteY62" fmla="*/ 573206 h 702648"/>
              <a:gd name="connsiteX63" fmla="*/ 3466531 w 6176870"/>
              <a:gd name="connsiteY63" fmla="*/ 641444 h 702648"/>
              <a:gd name="connsiteX64" fmla="*/ 3084394 w 6176870"/>
              <a:gd name="connsiteY64" fmla="*/ 600501 h 702648"/>
              <a:gd name="connsiteX65" fmla="*/ 3057098 w 6176870"/>
              <a:gd name="connsiteY65" fmla="*/ 559558 h 702648"/>
              <a:gd name="connsiteX66" fmla="*/ 2715904 w 6176870"/>
              <a:gd name="connsiteY66" fmla="*/ 627797 h 702648"/>
              <a:gd name="connsiteX67" fmla="*/ 2634018 w 6176870"/>
              <a:gd name="connsiteY67" fmla="*/ 573206 h 702648"/>
              <a:gd name="connsiteX68" fmla="*/ 2552131 w 6176870"/>
              <a:gd name="connsiteY68" fmla="*/ 586853 h 702648"/>
              <a:gd name="connsiteX69" fmla="*/ 2497540 w 6176870"/>
              <a:gd name="connsiteY69" fmla="*/ 600501 h 702648"/>
              <a:gd name="connsiteX70" fmla="*/ 2279176 w 6176870"/>
              <a:gd name="connsiteY70" fmla="*/ 614149 h 702648"/>
              <a:gd name="connsiteX71" fmla="*/ 2088107 w 6176870"/>
              <a:gd name="connsiteY71" fmla="*/ 586853 h 702648"/>
              <a:gd name="connsiteX72" fmla="*/ 1910686 w 6176870"/>
              <a:gd name="connsiteY72" fmla="*/ 600501 h 702648"/>
              <a:gd name="connsiteX73" fmla="*/ 1828800 w 6176870"/>
              <a:gd name="connsiteY73" fmla="*/ 627797 h 702648"/>
              <a:gd name="connsiteX74" fmla="*/ 1787856 w 6176870"/>
              <a:gd name="connsiteY74" fmla="*/ 641444 h 702648"/>
              <a:gd name="connsiteX75" fmla="*/ 1555844 w 6176870"/>
              <a:gd name="connsiteY75" fmla="*/ 627797 h 702648"/>
              <a:gd name="connsiteX76" fmla="*/ 1119116 w 6176870"/>
              <a:gd name="connsiteY76" fmla="*/ 627797 h 702648"/>
              <a:gd name="connsiteX77" fmla="*/ 1023582 w 6176870"/>
              <a:gd name="connsiteY77" fmla="*/ 600501 h 702648"/>
              <a:gd name="connsiteX78" fmla="*/ 887104 w 6176870"/>
              <a:gd name="connsiteY78" fmla="*/ 614149 h 702648"/>
              <a:gd name="connsiteX79" fmla="*/ 641444 w 6176870"/>
              <a:gd name="connsiteY79" fmla="*/ 627797 h 702648"/>
              <a:gd name="connsiteX80" fmla="*/ 532262 w 6176870"/>
              <a:gd name="connsiteY80" fmla="*/ 586853 h 702648"/>
              <a:gd name="connsiteX81" fmla="*/ 409432 w 6176870"/>
              <a:gd name="connsiteY81" fmla="*/ 545910 h 702648"/>
              <a:gd name="connsiteX82" fmla="*/ 368489 w 6176870"/>
              <a:gd name="connsiteY82" fmla="*/ 532262 h 702648"/>
              <a:gd name="connsiteX83" fmla="*/ 27295 w 6176870"/>
              <a:gd name="connsiteY83" fmla="*/ 532262 h 702648"/>
              <a:gd name="connsiteX84" fmla="*/ 0 w 6176870"/>
              <a:gd name="connsiteY84" fmla="*/ 491319 h 702648"/>
              <a:gd name="connsiteX85" fmla="*/ 13647 w 6176870"/>
              <a:gd name="connsiteY85" fmla="*/ 382137 h 702648"/>
              <a:gd name="connsiteX86" fmla="*/ 54591 w 6176870"/>
              <a:gd name="connsiteY86" fmla="*/ 354841 h 702648"/>
              <a:gd name="connsiteX87" fmla="*/ 81886 w 6176870"/>
              <a:gd name="connsiteY87" fmla="*/ 313898 h 702648"/>
              <a:gd name="connsiteX88" fmla="*/ 95534 w 6176870"/>
              <a:gd name="connsiteY88" fmla="*/ 163773 h 702648"/>
              <a:gd name="connsiteX89" fmla="*/ 163773 w 6176870"/>
              <a:gd name="connsiteY89" fmla="*/ 150125 h 702648"/>
              <a:gd name="connsiteX90" fmla="*/ 191068 w 6176870"/>
              <a:gd name="connsiteY90" fmla="*/ 136477 h 70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176870" h="702648">
                <a:moveTo>
                  <a:pt x="191068" y="136477"/>
                </a:moveTo>
                <a:lnTo>
                  <a:pt x="191068" y="136477"/>
                </a:lnTo>
                <a:cubicBezTo>
                  <a:pt x="222913" y="113731"/>
                  <a:pt x="253045" y="88372"/>
                  <a:pt x="286603" y="68238"/>
                </a:cubicBezTo>
                <a:cubicBezTo>
                  <a:pt x="298939" y="60837"/>
                  <a:pt x="314679" y="61025"/>
                  <a:pt x="327546" y="54591"/>
                </a:cubicBezTo>
                <a:cubicBezTo>
                  <a:pt x="342217" y="47256"/>
                  <a:pt x="352928" y="32482"/>
                  <a:pt x="368489" y="27295"/>
                </a:cubicBezTo>
                <a:cubicBezTo>
                  <a:pt x="394741" y="18544"/>
                  <a:pt x="423080" y="18196"/>
                  <a:pt x="450376" y="13647"/>
                </a:cubicBezTo>
                <a:cubicBezTo>
                  <a:pt x="482221" y="18196"/>
                  <a:pt x="513742" y="27295"/>
                  <a:pt x="545910" y="27295"/>
                </a:cubicBezTo>
                <a:cubicBezTo>
                  <a:pt x="737646" y="27295"/>
                  <a:pt x="717049" y="28864"/>
                  <a:pt x="832513" y="0"/>
                </a:cubicBezTo>
                <a:cubicBezTo>
                  <a:pt x="868907" y="4549"/>
                  <a:pt x="906310" y="3997"/>
                  <a:pt x="941695" y="13647"/>
                </a:cubicBezTo>
                <a:cubicBezTo>
                  <a:pt x="957520" y="17963"/>
                  <a:pt x="966250" y="40260"/>
                  <a:pt x="982638" y="40943"/>
                </a:cubicBezTo>
                <a:lnTo>
                  <a:pt x="1269241" y="27295"/>
                </a:lnTo>
                <a:cubicBezTo>
                  <a:pt x="1282889" y="22746"/>
                  <a:pt x="1295799" y="13647"/>
                  <a:pt x="1310185" y="13647"/>
                </a:cubicBezTo>
                <a:cubicBezTo>
                  <a:pt x="1356895" y="13647"/>
                  <a:pt x="1377956" y="39062"/>
                  <a:pt x="1419367" y="54591"/>
                </a:cubicBezTo>
                <a:cubicBezTo>
                  <a:pt x="1436930" y="61177"/>
                  <a:pt x="1455761" y="63689"/>
                  <a:pt x="1473958" y="68238"/>
                </a:cubicBezTo>
                <a:cubicBezTo>
                  <a:pt x="1891614" y="36112"/>
                  <a:pt x="1394379" y="68238"/>
                  <a:pt x="2169994" y="68238"/>
                </a:cubicBezTo>
                <a:cubicBezTo>
                  <a:pt x="2233846" y="68238"/>
                  <a:pt x="2297373" y="59140"/>
                  <a:pt x="2361062" y="54591"/>
                </a:cubicBezTo>
                <a:cubicBezTo>
                  <a:pt x="2374710" y="45492"/>
                  <a:pt x="2385615" y="27925"/>
                  <a:pt x="2402006" y="27295"/>
                </a:cubicBezTo>
                <a:cubicBezTo>
                  <a:pt x="2657929" y="17452"/>
                  <a:pt x="2626485" y="11136"/>
                  <a:pt x="2756847" y="54591"/>
                </a:cubicBezTo>
                <a:cubicBezTo>
                  <a:pt x="2942694" y="46847"/>
                  <a:pt x="3143129" y="27888"/>
                  <a:pt x="3330053" y="54591"/>
                </a:cubicBezTo>
                <a:cubicBezTo>
                  <a:pt x="3346291" y="56911"/>
                  <a:pt x="3356326" y="74551"/>
                  <a:pt x="3370997" y="81886"/>
                </a:cubicBezTo>
                <a:cubicBezTo>
                  <a:pt x="3383864" y="88320"/>
                  <a:pt x="3398292" y="90985"/>
                  <a:pt x="3411940" y="95534"/>
                </a:cubicBezTo>
                <a:lnTo>
                  <a:pt x="4558352" y="81886"/>
                </a:lnTo>
                <a:cubicBezTo>
                  <a:pt x="4574737" y="81124"/>
                  <a:pt x="4571738" y="49636"/>
                  <a:pt x="4585647" y="40943"/>
                </a:cubicBezTo>
                <a:cubicBezTo>
                  <a:pt x="4610046" y="25694"/>
                  <a:pt x="4667534" y="13647"/>
                  <a:pt x="4667534" y="13647"/>
                </a:cubicBezTo>
                <a:cubicBezTo>
                  <a:pt x="4685731" y="18196"/>
                  <a:pt x="4705839" y="17989"/>
                  <a:pt x="4722125" y="27295"/>
                </a:cubicBezTo>
                <a:cubicBezTo>
                  <a:pt x="4738883" y="36871"/>
                  <a:pt x="4743767" y="68238"/>
                  <a:pt x="4763068" y="68238"/>
                </a:cubicBezTo>
                <a:cubicBezTo>
                  <a:pt x="4782369" y="68238"/>
                  <a:pt x="4788306" y="38513"/>
                  <a:pt x="4804012" y="27295"/>
                </a:cubicBezTo>
                <a:cubicBezTo>
                  <a:pt x="4820567" y="15470"/>
                  <a:pt x="4840406" y="9098"/>
                  <a:pt x="4858603" y="0"/>
                </a:cubicBezTo>
                <a:cubicBezTo>
                  <a:pt x="4904095" y="4549"/>
                  <a:pt x="4949892" y="6695"/>
                  <a:pt x="4995080" y="13647"/>
                </a:cubicBezTo>
                <a:cubicBezTo>
                  <a:pt x="5009299" y="15834"/>
                  <a:pt x="5021764" y="25394"/>
                  <a:pt x="5036024" y="27295"/>
                </a:cubicBezTo>
                <a:cubicBezTo>
                  <a:pt x="5090324" y="34535"/>
                  <a:pt x="5145206" y="36394"/>
                  <a:pt x="5199797" y="40943"/>
                </a:cubicBezTo>
                <a:cubicBezTo>
                  <a:pt x="5213445" y="50041"/>
                  <a:pt x="5224502" y="65918"/>
                  <a:pt x="5240740" y="68238"/>
                </a:cubicBezTo>
                <a:cubicBezTo>
                  <a:pt x="5273402" y="72904"/>
                  <a:pt x="5323749" y="37764"/>
                  <a:pt x="5349922" y="27295"/>
                </a:cubicBezTo>
                <a:cubicBezTo>
                  <a:pt x="5376636" y="16609"/>
                  <a:pt x="5431809" y="0"/>
                  <a:pt x="5431809" y="0"/>
                </a:cubicBezTo>
                <a:cubicBezTo>
                  <a:pt x="5463654" y="4549"/>
                  <a:pt x="5495694" y="7893"/>
                  <a:pt x="5527343" y="13647"/>
                </a:cubicBezTo>
                <a:cubicBezTo>
                  <a:pt x="5545798" y="17002"/>
                  <a:pt x="5563254" y="25597"/>
                  <a:pt x="5581934" y="27295"/>
                </a:cubicBezTo>
                <a:cubicBezTo>
                  <a:pt x="5663610" y="34720"/>
                  <a:pt x="5745707" y="36394"/>
                  <a:pt x="5827594" y="40943"/>
                </a:cubicBezTo>
                <a:cubicBezTo>
                  <a:pt x="5850340" y="45492"/>
                  <a:pt x="5872951" y="50778"/>
                  <a:pt x="5895832" y="54591"/>
                </a:cubicBezTo>
                <a:cubicBezTo>
                  <a:pt x="5927563" y="59879"/>
                  <a:pt x="5959823" y="61929"/>
                  <a:pt x="5991367" y="68238"/>
                </a:cubicBezTo>
                <a:cubicBezTo>
                  <a:pt x="6005474" y="71059"/>
                  <a:pt x="6018662" y="77337"/>
                  <a:pt x="6032310" y="81886"/>
                </a:cubicBezTo>
                <a:cubicBezTo>
                  <a:pt x="6045958" y="72788"/>
                  <a:pt x="6058582" y="61926"/>
                  <a:pt x="6073253" y="54591"/>
                </a:cubicBezTo>
                <a:cubicBezTo>
                  <a:pt x="6086120" y="48157"/>
                  <a:pt x="6112009" y="26724"/>
                  <a:pt x="6114197" y="40943"/>
                </a:cubicBezTo>
                <a:cubicBezTo>
                  <a:pt x="6117242" y="60736"/>
                  <a:pt x="6116749" y="213258"/>
                  <a:pt x="6086901" y="272955"/>
                </a:cubicBezTo>
                <a:cubicBezTo>
                  <a:pt x="6079566" y="287626"/>
                  <a:pt x="6066941" y="299227"/>
                  <a:pt x="6059606" y="313898"/>
                </a:cubicBezTo>
                <a:cubicBezTo>
                  <a:pt x="6053172" y="326765"/>
                  <a:pt x="6050507" y="341193"/>
                  <a:pt x="6045958" y="354841"/>
                </a:cubicBezTo>
                <a:cubicBezTo>
                  <a:pt x="6050507" y="373038"/>
                  <a:pt x="6052217" y="392192"/>
                  <a:pt x="6059606" y="409432"/>
                </a:cubicBezTo>
                <a:cubicBezTo>
                  <a:pt x="6074650" y="444535"/>
                  <a:pt x="6176870" y="534830"/>
                  <a:pt x="6073253" y="573206"/>
                </a:cubicBezTo>
                <a:cubicBezTo>
                  <a:pt x="5962254" y="614317"/>
                  <a:pt x="5836692" y="582304"/>
                  <a:pt x="5718412" y="586853"/>
                </a:cubicBezTo>
                <a:cubicBezTo>
                  <a:pt x="5644961" y="660304"/>
                  <a:pt x="5667717" y="658273"/>
                  <a:pt x="5500047" y="614149"/>
                </a:cubicBezTo>
                <a:cubicBezTo>
                  <a:pt x="5468322" y="605800"/>
                  <a:pt x="5445456" y="577755"/>
                  <a:pt x="5418161" y="559558"/>
                </a:cubicBezTo>
                <a:lnTo>
                  <a:pt x="5377218" y="532262"/>
                </a:lnTo>
                <a:cubicBezTo>
                  <a:pt x="5281684" y="536811"/>
                  <a:pt x="5185673" y="535348"/>
                  <a:pt x="5090615" y="545910"/>
                </a:cubicBezTo>
                <a:cubicBezTo>
                  <a:pt x="5062019" y="549087"/>
                  <a:pt x="5036024" y="564108"/>
                  <a:pt x="5008728" y="573206"/>
                </a:cubicBezTo>
                <a:lnTo>
                  <a:pt x="4967785" y="586853"/>
                </a:lnTo>
                <a:cubicBezTo>
                  <a:pt x="4954137" y="591402"/>
                  <a:pt x="4941224" y="600207"/>
                  <a:pt x="4926841" y="600501"/>
                </a:cubicBezTo>
                <a:lnTo>
                  <a:pt x="4258101" y="614149"/>
                </a:lnTo>
                <a:cubicBezTo>
                  <a:pt x="4237399" y="600347"/>
                  <a:pt x="4204469" y="573206"/>
                  <a:pt x="4176215" y="573206"/>
                </a:cubicBezTo>
                <a:cubicBezTo>
                  <a:pt x="4161829" y="573206"/>
                  <a:pt x="4149104" y="582901"/>
                  <a:pt x="4135271" y="586853"/>
                </a:cubicBezTo>
                <a:cubicBezTo>
                  <a:pt x="4015347" y="621116"/>
                  <a:pt x="4137878" y="581434"/>
                  <a:pt x="4039737" y="614149"/>
                </a:cubicBezTo>
                <a:cubicBezTo>
                  <a:pt x="3959409" y="573984"/>
                  <a:pt x="4004450" y="593288"/>
                  <a:pt x="3903259" y="559558"/>
                </a:cubicBezTo>
                <a:lnTo>
                  <a:pt x="3862316" y="545910"/>
                </a:lnTo>
                <a:cubicBezTo>
                  <a:pt x="3844119" y="550459"/>
                  <a:pt x="3826398" y="557780"/>
                  <a:pt x="3807725" y="559558"/>
                </a:cubicBezTo>
                <a:cubicBezTo>
                  <a:pt x="3730603" y="566903"/>
                  <a:pt x="3651045" y="555126"/>
                  <a:pt x="3575713" y="573206"/>
                </a:cubicBezTo>
                <a:cubicBezTo>
                  <a:pt x="3533981" y="583222"/>
                  <a:pt x="3466531" y="641444"/>
                  <a:pt x="3466531" y="641444"/>
                </a:cubicBezTo>
                <a:cubicBezTo>
                  <a:pt x="3435772" y="640214"/>
                  <a:pt x="3172945" y="689052"/>
                  <a:pt x="3084394" y="600501"/>
                </a:cubicBezTo>
                <a:cubicBezTo>
                  <a:pt x="3072796" y="588903"/>
                  <a:pt x="3066197" y="573206"/>
                  <a:pt x="3057098" y="559558"/>
                </a:cubicBezTo>
                <a:cubicBezTo>
                  <a:pt x="2914008" y="702648"/>
                  <a:pt x="3013760" y="643473"/>
                  <a:pt x="2715904" y="627797"/>
                </a:cubicBezTo>
                <a:cubicBezTo>
                  <a:pt x="2688609" y="609600"/>
                  <a:pt x="2666377" y="567813"/>
                  <a:pt x="2634018" y="573206"/>
                </a:cubicBezTo>
                <a:cubicBezTo>
                  <a:pt x="2606722" y="577755"/>
                  <a:pt x="2579266" y="581426"/>
                  <a:pt x="2552131" y="586853"/>
                </a:cubicBezTo>
                <a:cubicBezTo>
                  <a:pt x="2533738" y="590531"/>
                  <a:pt x="2516204" y="598635"/>
                  <a:pt x="2497540" y="600501"/>
                </a:cubicBezTo>
                <a:cubicBezTo>
                  <a:pt x="2424972" y="607758"/>
                  <a:pt x="2351964" y="609600"/>
                  <a:pt x="2279176" y="614149"/>
                </a:cubicBezTo>
                <a:cubicBezTo>
                  <a:pt x="2205690" y="595777"/>
                  <a:pt x="2181192" y="586853"/>
                  <a:pt x="2088107" y="586853"/>
                </a:cubicBezTo>
                <a:cubicBezTo>
                  <a:pt x="2028792" y="586853"/>
                  <a:pt x="1969826" y="595952"/>
                  <a:pt x="1910686" y="600501"/>
                </a:cubicBezTo>
                <a:lnTo>
                  <a:pt x="1828800" y="627797"/>
                </a:lnTo>
                <a:lnTo>
                  <a:pt x="1787856" y="641444"/>
                </a:lnTo>
                <a:cubicBezTo>
                  <a:pt x="1710519" y="636895"/>
                  <a:pt x="1633315" y="627797"/>
                  <a:pt x="1555844" y="627797"/>
                </a:cubicBezTo>
                <a:cubicBezTo>
                  <a:pt x="954210" y="627797"/>
                  <a:pt x="1781457" y="666756"/>
                  <a:pt x="1119116" y="627797"/>
                </a:cubicBezTo>
                <a:cubicBezTo>
                  <a:pt x="1099808" y="621361"/>
                  <a:pt x="1040719" y="600501"/>
                  <a:pt x="1023582" y="600501"/>
                </a:cubicBezTo>
                <a:cubicBezTo>
                  <a:pt x="977862" y="600501"/>
                  <a:pt x="932597" y="609600"/>
                  <a:pt x="887104" y="614149"/>
                </a:cubicBezTo>
                <a:cubicBezTo>
                  <a:pt x="753249" y="658767"/>
                  <a:pt x="833890" y="643833"/>
                  <a:pt x="641444" y="627797"/>
                </a:cubicBezTo>
                <a:cubicBezTo>
                  <a:pt x="510712" y="595113"/>
                  <a:pt x="664808" y="637832"/>
                  <a:pt x="532262" y="586853"/>
                </a:cubicBezTo>
                <a:cubicBezTo>
                  <a:pt x="491981" y="571360"/>
                  <a:pt x="450375" y="559558"/>
                  <a:pt x="409432" y="545910"/>
                </a:cubicBezTo>
                <a:lnTo>
                  <a:pt x="368489" y="532262"/>
                </a:lnTo>
                <a:cubicBezTo>
                  <a:pt x="243452" y="573942"/>
                  <a:pt x="265647" y="571987"/>
                  <a:pt x="27295" y="532262"/>
                </a:cubicBezTo>
                <a:cubicBezTo>
                  <a:pt x="11116" y="529565"/>
                  <a:pt x="9098" y="504967"/>
                  <a:pt x="0" y="491319"/>
                </a:cubicBezTo>
                <a:cubicBezTo>
                  <a:pt x="4549" y="454925"/>
                  <a:pt x="25" y="416191"/>
                  <a:pt x="13647" y="382137"/>
                </a:cubicBezTo>
                <a:cubicBezTo>
                  <a:pt x="19739" y="366907"/>
                  <a:pt x="42992" y="366440"/>
                  <a:pt x="54591" y="354841"/>
                </a:cubicBezTo>
                <a:cubicBezTo>
                  <a:pt x="66189" y="343243"/>
                  <a:pt x="72788" y="327546"/>
                  <a:pt x="81886" y="313898"/>
                </a:cubicBezTo>
                <a:cubicBezTo>
                  <a:pt x="86435" y="263856"/>
                  <a:pt x="73062" y="208716"/>
                  <a:pt x="95534" y="163773"/>
                </a:cubicBezTo>
                <a:cubicBezTo>
                  <a:pt x="105908" y="143025"/>
                  <a:pt x="144472" y="162992"/>
                  <a:pt x="163773" y="150125"/>
                </a:cubicBezTo>
                <a:cubicBezTo>
                  <a:pt x="178860" y="140067"/>
                  <a:pt x="186519" y="138752"/>
                  <a:pt x="191068" y="136477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1" name="60 Conector recto de flecha"/>
          <p:cNvCxnSpPr/>
          <p:nvPr/>
        </p:nvCxnSpPr>
        <p:spPr>
          <a:xfrm>
            <a:off x="5539280" y="1975192"/>
            <a:ext cx="1008000" cy="0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 de flecha"/>
          <p:cNvCxnSpPr/>
          <p:nvPr/>
        </p:nvCxnSpPr>
        <p:spPr>
          <a:xfrm>
            <a:off x="5899208" y="2897648"/>
            <a:ext cx="661720" cy="0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Rectángulo"/>
          <p:cNvSpPr/>
          <p:nvPr/>
        </p:nvSpPr>
        <p:spPr>
          <a:xfrm>
            <a:off x="395536" y="2105560"/>
            <a:ext cx="2016224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Forma libre"/>
          <p:cNvSpPr/>
          <p:nvPr/>
        </p:nvSpPr>
        <p:spPr>
          <a:xfrm>
            <a:off x="3347865" y="2602041"/>
            <a:ext cx="2650648" cy="661188"/>
          </a:xfrm>
          <a:custGeom>
            <a:avLst/>
            <a:gdLst>
              <a:gd name="connsiteX0" fmla="*/ 122830 w 2606723"/>
              <a:gd name="connsiteY0" fmla="*/ 81887 h 661188"/>
              <a:gd name="connsiteX1" fmla="*/ 122830 w 2606723"/>
              <a:gd name="connsiteY1" fmla="*/ 81887 h 661188"/>
              <a:gd name="connsiteX2" fmla="*/ 232012 w 2606723"/>
              <a:gd name="connsiteY2" fmla="*/ 40943 h 661188"/>
              <a:gd name="connsiteX3" fmla="*/ 313899 w 2606723"/>
              <a:gd name="connsiteY3" fmla="*/ 68239 h 661188"/>
              <a:gd name="connsiteX4" fmla="*/ 354842 w 2606723"/>
              <a:gd name="connsiteY4" fmla="*/ 81887 h 661188"/>
              <a:gd name="connsiteX5" fmla="*/ 750627 w 2606723"/>
              <a:gd name="connsiteY5" fmla="*/ 68239 h 661188"/>
              <a:gd name="connsiteX6" fmla="*/ 846161 w 2606723"/>
              <a:gd name="connsiteY6" fmla="*/ 68239 h 661188"/>
              <a:gd name="connsiteX7" fmla="*/ 928048 w 2606723"/>
              <a:gd name="connsiteY7" fmla="*/ 54591 h 661188"/>
              <a:gd name="connsiteX8" fmla="*/ 968991 w 2606723"/>
              <a:gd name="connsiteY8" fmla="*/ 40943 h 661188"/>
              <a:gd name="connsiteX9" fmla="*/ 1050878 w 2606723"/>
              <a:gd name="connsiteY9" fmla="*/ 68239 h 661188"/>
              <a:gd name="connsiteX10" fmla="*/ 1091821 w 2606723"/>
              <a:gd name="connsiteY10" fmla="*/ 81887 h 661188"/>
              <a:gd name="connsiteX11" fmla="*/ 1296537 w 2606723"/>
              <a:gd name="connsiteY11" fmla="*/ 68239 h 661188"/>
              <a:gd name="connsiteX12" fmla="*/ 1378424 w 2606723"/>
              <a:gd name="connsiteY12" fmla="*/ 40943 h 661188"/>
              <a:gd name="connsiteX13" fmla="*/ 1419367 w 2606723"/>
              <a:gd name="connsiteY13" fmla="*/ 27296 h 661188"/>
              <a:gd name="connsiteX14" fmla="*/ 1487606 w 2606723"/>
              <a:gd name="connsiteY14" fmla="*/ 40943 h 661188"/>
              <a:gd name="connsiteX15" fmla="*/ 1774209 w 2606723"/>
              <a:gd name="connsiteY15" fmla="*/ 68239 h 661188"/>
              <a:gd name="connsiteX16" fmla="*/ 1951630 w 2606723"/>
              <a:gd name="connsiteY16" fmla="*/ 54591 h 661188"/>
              <a:gd name="connsiteX17" fmla="*/ 1978926 w 2606723"/>
              <a:gd name="connsiteY17" fmla="*/ 13648 h 661188"/>
              <a:gd name="connsiteX18" fmla="*/ 2019869 w 2606723"/>
              <a:gd name="connsiteY18" fmla="*/ 0 h 661188"/>
              <a:gd name="connsiteX19" fmla="*/ 2156346 w 2606723"/>
              <a:gd name="connsiteY19" fmla="*/ 27296 h 661188"/>
              <a:gd name="connsiteX20" fmla="*/ 2210937 w 2606723"/>
              <a:gd name="connsiteY20" fmla="*/ 54591 h 661188"/>
              <a:gd name="connsiteX21" fmla="*/ 2456597 w 2606723"/>
              <a:gd name="connsiteY21" fmla="*/ 68239 h 661188"/>
              <a:gd name="connsiteX22" fmla="*/ 2497540 w 2606723"/>
              <a:gd name="connsiteY22" fmla="*/ 272955 h 661188"/>
              <a:gd name="connsiteX23" fmla="*/ 2524836 w 2606723"/>
              <a:gd name="connsiteY23" fmla="*/ 313899 h 661188"/>
              <a:gd name="connsiteX24" fmla="*/ 2606723 w 2606723"/>
              <a:gd name="connsiteY24" fmla="*/ 395785 h 661188"/>
              <a:gd name="connsiteX25" fmla="*/ 2593075 w 2606723"/>
              <a:gd name="connsiteY25" fmla="*/ 545911 h 661188"/>
              <a:gd name="connsiteX26" fmla="*/ 2579427 w 2606723"/>
              <a:gd name="connsiteY26" fmla="*/ 586854 h 661188"/>
              <a:gd name="connsiteX27" fmla="*/ 2538484 w 2606723"/>
              <a:gd name="connsiteY27" fmla="*/ 614149 h 661188"/>
              <a:gd name="connsiteX28" fmla="*/ 2415654 w 2606723"/>
              <a:gd name="connsiteY28" fmla="*/ 627797 h 661188"/>
              <a:gd name="connsiteX29" fmla="*/ 2374711 w 2606723"/>
              <a:gd name="connsiteY29" fmla="*/ 655093 h 661188"/>
              <a:gd name="connsiteX30" fmla="*/ 2210937 w 2606723"/>
              <a:gd name="connsiteY30" fmla="*/ 627797 h 661188"/>
              <a:gd name="connsiteX31" fmla="*/ 2183642 w 2606723"/>
              <a:gd name="connsiteY31" fmla="*/ 586854 h 661188"/>
              <a:gd name="connsiteX32" fmla="*/ 2047164 w 2606723"/>
              <a:gd name="connsiteY32" fmla="*/ 627797 h 661188"/>
              <a:gd name="connsiteX33" fmla="*/ 2006221 w 2606723"/>
              <a:gd name="connsiteY33" fmla="*/ 641445 h 661188"/>
              <a:gd name="connsiteX34" fmla="*/ 1774209 w 2606723"/>
              <a:gd name="connsiteY34" fmla="*/ 627797 h 661188"/>
              <a:gd name="connsiteX35" fmla="*/ 1733266 w 2606723"/>
              <a:gd name="connsiteY35" fmla="*/ 614149 h 661188"/>
              <a:gd name="connsiteX36" fmla="*/ 1583140 w 2606723"/>
              <a:gd name="connsiteY36" fmla="*/ 573206 h 661188"/>
              <a:gd name="connsiteX37" fmla="*/ 1542197 w 2606723"/>
              <a:gd name="connsiteY37" fmla="*/ 532263 h 661188"/>
              <a:gd name="connsiteX38" fmla="*/ 1487606 w 2606723"/>
              <a:gd name="connsiteY38" fmla="*/ 450376 h 661188"/>
              <a:gd name="connsiteX39" fmla="*/ 1351129 w 2606723"/>
              <a:gd name="connsiteY39" fmla="*/ 464024 h 661188"/>
              <a:gd name="connsiteX40" fmla="*/ 1269242 w 2606723"/>
              <a:gd name="connsiteY40" fmla="*/ 477672 h 661188"/>
              <a:gd name="connsiteX41" fmla="*/ 1187355 w 2606723"/>
              <a:gd name="connsiteY41" fmla="*/ 532263 h 661188"/>
              <a:gd name="connsiteX42" fmla="*/ 1146412 w 2606723"/>
              <a:gd name="connsiteY42" fmla="*/ 545911 h 661188"/>
              <a:gd name="connsiteX43" fmla="*/ 846161 w 2606723"/>
              <a:gd name="connsiteY43" fmla="*/ 545911 h 661188"/>
              <a:gd name="connsiteX44" fmla="*/ 764275 w 2606723"/>
              <a:gd name="connsiteY44" fmla="*/ 627797 h 661188"/>
              <a:gd name="connsiteX45" fmla="*/ 723331 w 2606723"/>
              <a:gd name="connsiteY45" fmla="*/ 655093 h 661188"/>
              <a:gd name="connsiteX46" fmla="*/ 409433 w 2606723"/>
              <a:gd name="connsiteY46" fmla="*/ 627797 h 661188"/>
              <a:gd name="connsiteX47" fmla="*/ 368490 w 2606723"/>
              <a:gd name="connsiteY47" fmla="*/ 600502 h 661188"/>
              <a:gd name="connsiteX48" fmla="*/ 245660 w 2606723"/>
              <a:gd name="connsiteY48" fmla="*/ 545911 h 661188"/>
              <a:gd name="connsiteX49" fmla="*/ 204717 w 2606723"/>
              <a:gd name="connsiteY49" fmla="*/ 573206 h 661188"/>
              <a:gd name="connsiteX50" fmla="*/ 163773 w 2606723"/>
              <a:gd name="connsiteY50" fmla="*/ 614149 h 661188"/>
              <a:gd name="connsiteX51" fmla="*/ 54591 w 2606723"/>
              <a:gd name="connsiteY51" fmla="*/ 600502 h 661188"/>
              <a:gd name="connsiteX52" fmla="*/ 13648 w 2606723"/>
              <a:gd name="connsiteY52" fmla="*/ 559558 h 661188"/>
              <a:gd name="connsiteX53" fmla="*/ 0 w 2606723"/>
              <a:gd name="connsiteY53" fmla="*/ 518615 h 661188"/>
              <a:gd name="connsiteX54" fmla="*/ 13648 w 2606723"/>
              <a:gd name="connsiteY54" fmla="*/ 313899 h 661188"/>
              <a:gd name="connsiteX55" fmla="*/ 27296 w 2606723"/>
              <a:gd name="connsiteY55" fmla="*/ 272955 h 661188"/>
              <a:gd name="connsiteX56" fmla="*/ 81887 w 2606723"/>
              <a:gd name="connsiteY56" fmla="*/ 191069 h 661188"/>
              <a:gd name="connsiteX57" fmla="*/ 95534 w 2606723"/>
              <a:gd name="connsiteY57" fmla="*/ 68239 h 661188"/>
              <a:gd name="connsiteX58" fmla="*/ 122830 w 2606723"/>
              <a:gd name="connsiteY58" fmla="*/ 81887 h 66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606723" h="661188">
                <a:moveTo>
                  <a:pt x="122830" y="81887"/>
                </a:moveTo>
                <a:lnTo>
                  <a:pt x="122830" y="81887"/>
                </a:lnTo>
                <a:cubicBezTo>
                  <a:pt x="159224" y="68239"/>
                  <a:pt x="193242" y="43712"/>
                  <a:pt x="232012" y="40943"/>
                </a:cubicBezTo>
                <a:cubicBezTo>
                  <a:pt x="260711" y="38893"/>
                  <a:pt x="286603" y="59140"/>
                  <a:pt x="313899" y="68239"/>
                </a:cubicBezTo>
                <a:lnTo>
                  <a:pt x="354842" y="81887"/>
                </a:lnTo>
                <a:cubicBezTo>
                  <a:pt x="486770" y="77338"/>
                  <a:pt x="618862" y="76225"/>
                  <a:pt x="750627" y="68239"/>
                </a:cubicBezTo>
                <a:cubicBezTo>
                  <a:pt x="852130" y="62087"/>
                  <a:pt x="762148" y="40234"/>
                  <a:pt x="846161" y="68239"/>
                </a:cubicBezTo>
                <a:cubicBezTo>
                  <a:pt x="873457" y="63690"/>
                  <a:pt x="901035" y="60594"/>
                  <a:pt x="928048" y="54591"/>
                </a:cubicBezTo>
                <a:cubicBezTo>
                  <a:pt x="942091" y="51470"/>
                  <a:pt x="954693" y="39354"/>
                  <a:pt x="968991" y="40943"/>
                </a:cubicBezTo>
                <a:cubicBezTo>
                  <a:pt x="997587" y="44120"/>
                  <a:pt x="1023582" y="59140"/>
                  <a:pt x="1050878" y="68239"/>
                </a:cubicBezTo>
                <a:lnTo>
                  <a:pt x="1091821" y="81887"/>
                </a:lnTo>
                <a:cubicBezTo>
                  <a:pt x="1160060" y="77338"/>
                  <a:pt x="1228834" y="77911"/>
                  <a:pt x="1296537" y="68239"/>
                </a:cubicBezTo>
                <a:cubicBezTo>
                  <a:pt x="1325020" y="64170"/>
                  <a:pt x="1351128" y="50041"/>
                  <a:pt x="1378424" y="40943"/>
                </a:cubicBezTo>
                <a:lnTo>
                  <a:pt x="1419367" y="27296"/>
                </a:lnTo>
                <a:cubicBezTo>
                  <a:pt x="1442113" y="31845"/>
                  <a:pt x="1464496" y="38934"/>
                  <a:pt x="1487606" y="40943"/>
                </a:cubicBezTo>
                <a:lnTo>
                  <a:pt x="1774209" y="68239"/>
                </a:lnTo>
                <a:cubicBezTo>
                  <a:pt x="1833349" y="63690"/>
                  <a:pt x="1894318" y="69874"/>
                  <a:pt x="1951630" y="54591"/>
                </a:cubicBezTo>
                <a:cubicBezTo>
                  <a:pt x="1967479" y="50365"/>
                  <a:pt x="1966118" y="23895"/>
                  <a:pt x="1978926" y="13648"/>
                </a:cubicBezTo>
                <a:cubicBezTo>
                  <a:pt x="1990160" y="4661"/>
                  <a:pt x="2006221" y="4549"/>
                  <a:pt x="2019869" y="0"/>
                </a:cubicBezTo>
                <a:cubicBezTo>
                  <a:pt x="2076386" y="8074"/>
                  <a:pt x="2108704" y="6878"/>
                  <a:pt x="2156346" y="27296"/>
                </a:cubicBezTo>
                <a:cubicBezTo>
                  <a:pt x="2175046" y="35310"/>
                  <a:pt x="2190779" y="51842"/>
                  <a:pt x="2210937" y="54591"/>
                </a:cubicBezTo>
                <a:cubicBezTo>
                  <a:pt x="2292198" y="65672"/>
                  <a:pt x="2374710" y="63690"/>
                  <a:pt x="2456597" y="68239"/>
                </a:cubicBezTo>
                <a:cubicBezTo>
                  <a:pt x="2523269" y="168244"/>
                  <a:pt x="2452511" y="47807"/>
                  <a:pt x="2497540" y="272955"/>
                </a:cubicBezTo>
                <a:cubicBezTo>
                  <a:pt x="2500757" y="289039"/>
                  <a:pt x="2513938" y="301639"/>
                  <a:pt x="2524836" y="313899"/>
                </a:cubicBezTo>
                <a:cubicBezTo>
                  <a:pt x="2550482" y="342750"/>
                  <a:pt x="2606723" y="395785"/>
                  <a:pt x="2606723" y="395785"/>
                </a:cubicBezTo>
                <a:cubicBezTo>
                  <a:pt x="2602174" y="445827"/>
                  <a:pt x="2600181" y="496168"/>
                  <a:pt x="2593075" y="545911"/>
                </a:cubicBezTo>
                <a:cubicBezTo>
                  <a:pt x="2591040" y="560152"/>
                  <a:pt x="2588414" y="575621"/>
                  <a:pt x="2579427" y="586854"/>
                </a:cubicBezTo>
                <a:cubicBezTo>
                  <a:pt x="2569180" y="599662"/>
                  <a:pt x="2554397" y="610171"/>
                  <a:pt x="2538484" y="614149"/>
                </a:cubicBezTo>
                <a:cubicBezTo>
                  <a:pt x="2498519" y="624140"/>
                  <a:pt x="2456597" y="623248"/>
                  <a:pt x="2415654" y="627797"/>
                </a:cubicBezTo>
                <a:cubicBezTo>
                  <a:pt x="2402006" y="636896"/>
                  <a:pt x="2391057" y="653731"/>
                  <a:pt x="2374711" y="655093"/>
                </a:cubicBezTo>
                <a:cubicBezTo>
                  <a:pt x="2301577" y="661188"/>
                  <a:pt x="2268614" y="647023"/>
                  <a:pt x="2210937" y="627797"/>
                </a:cubicBezTo>
                <a:cubicBezTo>
                  <a:pt x="2201839" y="614149"/>
                  <a:pt x="2199654" y="590412"/>
                  <a:pt x="2183642" y="586854"/>
                </a:cubicBezTo>
                <a:cubicBezTo>
                  <a:pt x="2097730" y="567763"/>
                  <a:pt x="2101687" y="600536"/>
                  <a:pt x="2047164" y="627797"/>
                </a:cubicBezTo>
                <a:cubicBezTo>
                  <a:pt x="2034297" y="634231"/>
                  <a:pt x="2019869" y="636896"/>
                  <a:pt x="2006221" y="641445"/>
                </a:cubicBezTo>
                <a:cubicBezTo>
                  <a:pt x="1928884" y="636896"/>
                  <a:pt x="1851296" y="635506"/>
                  <a:pt x="1774209" y="627797"/>
                </a:cubicBezTo>
                <a:cubicBezTo>
                  <a:pt x="1759894" y="626366"/>
                  <a:pt x="1747145" y="617934"/>
                  <a:pt x="1733266" y="614149"/>
                </a:cubicBezTo>
                <a:cubicBezTo>
                  <a:pt x="1563944" y="567971"/>
                  <a:pt x="1677384" y="604621"/>
                  <a:pt x="1583140" y="573206"/>
                </a:cubicBezTo>
                <a:cubicBezTo>
                  <a:pt x="1569492" y="559558"/>
                  <a:pt x="1554046" y="547498"/>
                  <a:pt x="1542197" y="532263"/>
                </a:cubicBezTo>
                <a:cubicBezTo>
                  <a:pt x="1522057" y="506368"/>
                  <a:pt x="1487606" y="450376"/>
                  <a:pt x="1487606" y="450376"/>
                </a:cubicBezTo>
                <a:cubicBezTo>
                  <a:pt x="1442114" y="454925"/>
                  <a:pt x="1396495" y="458353"/>
                  <a:pt x="1351129" y="464024"/>
                </a:cubicBezTo>
                <a:cubicBezTo>
                  <a:pt x="1323671" y="467456"/>
                  <a:pt x="1294786" y="467029"/>
                  <a:pt x="1269242" y="477672"/>
                </a:cubicBezTo>
                <a:cubicBezTo>
                  <a:pt x="1238960" y="490289"/>
                  <a:pt x="1218477" y="521889"/>
                  <a:pt x="1187355" y="532263"/>
                </a:cubicBezTo>
                <a:lnTo>
                  <a:pt x="1146412" y="545911"/>
                </a:lnTo>
                <a:cubicBezTo>
                  <a:pt x="1085362" y="540823"/>
                  <a:pt x="913389" y="516499"/>
                  <a:pt x="846161" y="545911"/>
                </a:cubicBezTo>
                <a:cubicBezTo>
                  <a:pt x="810796" y="561383"/>
                  <a:pt x="796393" y="606385"/>
                  <a:pt x="764275" y="627797"/>
                </a:cubicBezTo>
                <a:lnTo>
                  <a:pt x="723331" y="655093"/>
                </a:lnTo>
                <a:cubicBezTo>
                  <a:pt x="715913" y="654522"/>
                  <a:pt x="438758" y="634564"/>
                  <a:pt x="409433" y="627797"/>
                </a:cubicBezTo>
                <a:cubicBezTo>
                  <a:pt x="393451" y="624109"/>
                  <a:pt x="383479" y="607164"/>
                  <a:pt x="368490" y="600502"/>
                </a:cubicBezTo>
                <a:cubicBezTo>
                  <a:pt x="222319" y="535537"/>
                  <a:pt x="338319" y="607683"/>
                  <a:pt x="245660" y="545911"/>
                </a:cubicBezTo>
                <a:cubicBezTo>
                  <a:pt x="232012" y="555009"/>
                  <a:pt x="217318" y="562706"/>
                  <a:pt x="204717" y="573206"/>
                </a:cubicBezTo>
                <a:cubicBezTo>
                  <a:pt x="189889" y="585562"/>
                  <a:pt x="182763" y="610696"/>
                  <a:pt x="163773" y="614149"/>
                </a:cubicBezTo>
                <a:cubicBezTo>
                  <a:pt x="127687" y="620710"/>
                  <a:pt x="90985" y="605051"/>
                  <a:pt x="54591" y="600502"/>
                </a:cubicBezTo>
                <a:cubicBezTo>
                  <a:pt x="40943" y="586854"/>
                  <a:pt x="24354" y="575617"/>
                  <a:pt x="13648" y="559558"/>
                </a:cubicBezTo>
                <a:cubicBezTo>
                  <a:pt x="5668" y="547588"/>
                  <a:pt x="0" y="533001"/>
                  <a:pt x="0" y="518615"/>
                </a:cubicBezTo>
                <a:cubicBezTo>
                  <a:pt x="0" y="450225"/>
                  <a:pt x="6095" y="381871"/>
                  <a:pt x="13648" y="313899"/>
                </a:cubicBezTo>
                <a:cubicBezTo>
                  <a:pt x="15237" y="299601"/>
                  <a:pt x="20309" y="285531"/>
                  <a:pt x="27296" y="272955"/>
                </a:cubicBezTo>
                <a:cubicBezTo>
                  <a:pt x="43228" y="244278"/>
                  <a:pt x="81887" y="191069"/>
                  <a:pt x="81887" y="191069"/>
                </a:cubicBezTo>
                <a:cubicBezTo>
                  <a:pt x="86436" y="150126"/>
                  <a:pt x="80235" y="106488"/>
                  <a:pt x="95534" y="68239"/>
                </a:cubicBezTo>
                <a:cubicBezTo>
                  <a:pt x="100877" y="54882"/>
                  <a:pt x="118281" y="79612"/>
                  <a:pt x="122830" y="8188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Forma libre"/>
          <p:cNvSpPr/>
          <p:nvPr/>
        </p:nvSpPr>
        <p:spPr>
          <a:xfrm>
            <a:off x="3581304" y="1601504"/>
            <a:ext cx="2047164" cy="720080"/>
          </a:xfrm>
          <a:custGeom>
            <a:avLst/>
            <a:gdLst>
              <a:gd name="connsiteX0" fmla="*/ 204716 w 2047164"/>
              <a:gd name="connsiteY0" fmla="*/ 157530 h 1014020"/>
              <a:gd name="connsiteX1" fmla="*/ 204716 w 2047164"/>
              <a:gd name="connsiteY1" fmla="*/ 157530 h 1014020"/>
              <a:gd name="connsiteX2" fmla="*/ 313898 w 2047164"/>
              <a:gd name="connsiteY2" fmla="*/ 89291 h 1014020"/>
              <a:gd name="connsiteX3" fmla="*/ 354842 w 2047164"/>
              <a:gd name="connsiteY3" fmla="*/ 116587 h 1014020"/>
              <a:gd name="connsiteX4" fmla="*/ 436728 w 2047164"/>
              <a:gd name="connsiteY4" fmla="*/ 89291 h 1014020"/>
              <a:gd name="connsiteX5" fmla="*/ 518615 w 2047164"/>
              <a:gd name="connsiteY5" fmla="*/ 116587 h 1014020"/>
              <a:gd name="connsiteX6" fmla="*/ 573206 w 2047164"/>
              <a:gd name="connsiteY6" fmla="*/ 89291 h 1014020"/>
              <a:gd name="connsiteX7" fmla="*/ 627797 w 2047164"/>
              <a:gd name="connsiteY7" fmla="*/ 75643 h 1014020"/>
              <a:gd name="connsiteX8" fmla="*/ 764274 w 2047164"/>
              <a:gd name="connsiteY8" fmla="*/ 89291 h 1014020"/>
              <a:gd name="connsiteX9" fmla="*/ 818865 w 2047164"/>
              <a:gd name="connsiteY9" fmla="*/ 143882 h 1014020"/>
              <a:gd name="connsiteX10" fmla="*/ 859809 w 2047164"/>
              <a:gd name="connsiteY10" fmla="*/ 157530 h 1014020"/>
              <a:gd name="connsiteX11" fmla="*/ 928048 w 2047164"/>
              <a:gd name="connsiteY11" fmla="*/ 89291 h 1014020"/>
              <a:gd name="connsiteX12" fmla="*/ 968991 w 2047164"/>
              <a:gd name="connsiteY12" fmla="*/ 102939 h 1014020"/>
              <a:gd name="connsiteX13" fmla="*/ 1160059 w 2047164"/>
              <a:gd name="connsiteY13" fmla="*/ 102939 h 1014020"/>
              <a:gd name="connsiteX14" fmla="*/ 1201003 w 2047164"/>
              <a:gd name="connsiteY14" fmla="*/ 89291 h 1014020"/>
              <a:gd name="connsiteX15" fmla="*/ 1269242 w 2047164"/>
              <a:gd name="connsiteY15" fmla="*/ 61996 h 1014020"/>
              <a:gd name="connsiteX16" fmla="*/ 1473958 w 2047164"/>
              <a:gd name="connsiteY16" fmla="*/ 48348 h 1014020"/>
              <a:gd name="connsiteX17" fmla="*/ 1528549 w 2047164"/>
              <a:gd name="connsiteY17" fmla="*/ 61996 h 1014020"/>
              <a:gd name="connsiteX18" fmla="*/ 1569492 w 2047164"/>
              <a:gd name="connsiteY18" fmla="*/ 89291 h 1014020"/>
              <a:gd name="connsiteX19" fmla="*/ 1624083 w 2047164"/>
              <a:gd name="connsiteY19" fmla="*/ 75643 h 1014020"/>
              <a:gd name="connsiteX20" fmla="*/ 1678674 w 2047164"/>
              <a:gd name="connsiteY20" fmla="*/ 48348 h 1014020"/>
              <a:gd name="connsiteX21" fmla="*/ 1746913 w 2047164"/>
              <a:gd name="connsiteY21" fmla="*/ 61996 h 1014020"/>
              <a:gd name="connsiteX22" fmla="*/ 1787857 w 2047164"/>
              <a:gd name="connsiteY22" fmla="*/ 89291 h 1014020"/>
              <a:gd name="connsiteX23" fmla="*/ 1856095 w 2047164"/>
              <a:gd name="connsiteY23" fmla="*/ 102939 h 1014020"/>
              <a:gd name="connsiteX24" fmla="*/ 1869743 w 2047164"/>
              <a:gd name="connsiteY24" fmla="*/ 143882 h 1014020"/>
              <a:gd name="connsiteX25" fmla="*/ 1937982 w 2047164"/>
              <a:gd name="connsiteY25" fmla="*/ 239416 h 1014020"/>
              <a:gd name="connsiteX26" fmla="*/ 1992573 w 2047164"/>
              <a:gd name="connsiteY26" fmla="*/ 444133 h 1014020"/>
              <a:gd name="connsiteX27" fmla="*/ 2033516 w 2047164"/>
              <a:gd name="connsiteY27" fmla="*/ 430485 h 1014020"/>
              <a:gd name="connsiteX28" fmla="*/ 2047164 w 2047164"/>
              <a:gd name="connsiteY28" fmla="*/ 471428 h 1014020"/>
              <a:gd name="connsiteX29" fmla="*/ 2033516 w 2047164"/>
              <a:gd name="connsiteY29" fmla="*/ 512372 h 1014020"/>
              <a:gd name="connsiteX30" fmla="*/ 2006221 w 2047164"/>
              <a:gd name="connsiteY30" fmla="*/ 607906 h 1014020"/>
              <a:gd name="connsiteX31" fmla="*/ 1978925 w 2047164"/>
              <a:gd name="connsiteY31" fmla="*/ 662497 h 1014020"/>
              <a:gd name="connsiteX32" fmla="*/ 1937982 w 2047164"/>
              <a:gd name="connsiteY32" fmla="*/ 771679 h 1014020"/>
              <a:gd name="connsiteX33" fmla="*/ 1869743 w 2047164"/>
              <a:gd name="connsiteY33" fmla="*/ 880861 h 1014020"/>
              <a:gd name="connsiteX34" fmla="*/ 1910686 w 2047164"/>
              <a:gd name="connsiteY34" fmla="*/ 976396 h 1014020"/>
              <a:gd name="connsiteX35" fmla="*/ 1555845 w 2047164"/>
              <a:gd name="connsiteY35" fmla="*/ 976396 h 1014020"/>
              <a:gd name="connsiteX36" fmla="*/ 1514901 w 2047164"/>
              <a:gd name="connsiteY36" fmla="*/ 962748 h 1014020"/>
              <a:gd name="connsiteX37" fmla="*/ 1473958 w 2047164"/>
              <a:gd name="connsiteY37" fmla="*/ 935452 h 1014020"/>
              <a:gd name="connsiteX38" fmla="*/ 1446662 w 2047164"/>
              <a:gd name="connsiteY38" fmla="*/ 894509 h 1014020"/>
              <a:gd name="connsiteX39" fmla="*/ 1405719 w 2047164"/>
              <a:gd name="connsiteY39" fmla="*/ 908157 h 1014020"/>
              <a:gd name="connsiteX40" fmla="*/ 1378424 w 2047164"/>
              <a:gd name="connsiteY40" fmla="*/ 949100 h 1014020"/>
              <a:gd name="connsiteX41" fmla="*/ 1364776 w 2047164"/>
              <a:gd name="connsiteY41" fmla="*/ 990043 h 1014020"/>
              <a:gd name="connsiteX42" fmla="*/ 1323833 w 2047164"/>
              <a:gd name="connsiteY42" fmla="*/ 962748 h 1014020"/>
              <a:gd name="connsiteX43" fmla="*/ 1228298 w 2047164"/>
              <a:gd name="connsiteY43" fmla="*/ 894509 h 1014020"/>
              <a:gd name="connsiteX44" fmla="*/ 1187355 w 2047164"/>
              <a:gd name="connsiteY44" fmla="*/ 880861 h 1014020"/>
              <a:gd name="connsiteX45" fmla="*/ 1132764 w 2047164"/>
              <a:gd name="connsiteY45" fmla="*/ 921804 h 1014020"/>
              <a:gd name="connsiteX46" fmla="*/ 1091821 w 2047164"/>
              <a:gd name="connsiteY46" fmla="*/ 935452 h 1014020"/>
              <a:gd name="connsiteX47" fmla="*/ 914400 w 2047164"/>
              <a:gd name="connsiteY47" fmla="*/ 962748 h 1014020"/>
              <a:gd name="connsiteX48" fmla="*/ 818865 w 2047164"/>
              <a:gd name="connsiteY48" fmla="*/ 990043 h 1014020"/>
              <a:gd name="connsiteX49" fmla="*/ 777922 w 2047164"/>
              <a:gd name="connsiteY49" fmla="*/ 949100 h 1014020"/>
              <a:gd name="connsiteX50" fmla="*/ 736979 w 2047164"/>
              <a:gd name="connsiteY50" fmla="*/ 935452 h 1014020"/>
              <a:gd name="connsiteX51" fmla="*/ 600501 w 2047164"/>
              <a:gd name="connsiteY51" fmla="*/ 921804 h 1014020"/>
              <a:gd name="connsiteX52" fmla="*/ 559558 w 2047164"/>
              <a:gd name="connsiteY52" fmla="*/ 908157 h 1014020"/>
              <a:gd name="connsiteX53" fmla="*/ 518615 w 2047164"/>
              <a:gd name="connsiteY53" fmla="*/ 935452 h 1014020"/>
              <a:gd name="connsiteX54" fmla="*/ 491319 w 2047164"/>
              <a:gd name="connsiteY54" fmla="*/ 880861 h 1014020"/>
              <a:gd name="connsiteX55" fmla="*/ 450376 w 2047164"/>
              <a:gd name="connsiteY55" fmla="*/ 867213 h 1014020"/>
              <a:gd name="connsiteX56" fmla="*/ 368489 w 2047164"/>
              <a:gd name="connsiteY56" fmla="*/ 921804 h 1014020"/>
              <a:gd name="connsiteX57" fmla="*/ 313898 w 2047164"/>
              <a:gd name="connsiteY57" fmla="*/ 908157 h 1014020"/>
              <a:gd name="connsiteX58" fmla="*/ 232012 w 2047164"/>
              <a:gd name="connsiteY58" fmla="*/ 867213 h 1014020"/>
              <a:gd name="connsiteX59" fmla="*/ 136477 w 2047164"/>
              <a:gd name="connsiteY59" fmla="*/ 812622 h 1014020"/>
              <a:gd name="connsiteX60" fmla="*/ 122830 w 2047164"/>
              <a:gd name="connsiteY60" fmla="*/ 771679 h 1014020"/>
              <a:gd name="connsiteX61" fmla="*/ 109182 w 2047164"/>
              <a:gd name="connsiteY61" fmla="*/ 703440 h 1014020"/>
              <a:gd name="connsiteX62" fmla="*/ 68239 w 2047164"/>
              <a:gd name="connsiteY62" fmla="*/ 689793 h 1014020"/>
              <a:gd name="connsiteX63" fmla="*/ 40943 w 2047164"/>
              <a:gd name="connsiteY63" fmla="*/ 648849 h 1014020"/>
              <a:gd name="connsiteX64" fmla="*/ 40943 w 2047164"/>
              <a:gd name="connsiteY64" fmla="*/ 526019 h 1014020"/>
              <a:gd name="connsiteX65" fmla="*/ 0 w 2047164"/>
              <a:gd name="connsiteY65" fmla="*/ 498724 h 1014020"/>
              <a:gd name="connsiteX66" fmla="*/ 13648 w 2047164"/>
              <a:gd name="connsiteY66" fmla="*/ 416837 h 1014020"/>
              <a:gd name="connsiteX67" fmla="*/ 27295 w 2047164"/>
              <a:gd name="connsiteY67" fmla="*/ 375894 h 1014020"/>
              <a:gd name="connsiteX68" fmla="*/ 68239 w 2047164"/>
              <a:gd name="connsiteY68" fmla="*/ 362246 h 1014020"/>
              <a:gd name="connsiteX69" fmla="*/ 109182 w 2047164"/>
              <a:gd name="connsiteY69" fmla="*/ 334951 h 1014020"/>
              <a:gd name="connsiteX70" fmla="*/ 122830 w 2047164"/>
              <a:gd name="connsiteY70" fmla="*/ 212121 h 1014020"/>
              <a:gd name="connsiteX71" fmla="*/ 163773 w 2047164"/>
              <a:gd name="connsiteY71" fmla="*/ 184825 h 1014020"/>
              <a:gd name="connsiteX72" fmla="*/ 204716 w 2047164"/>
              <a:gd name="connsiteY72" fmla="*/ 157530 h 101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047164" h="1014020">
                <a:moveTo>
                  <a:pt x="204716" y="157530"/>
                </a:moveTo>
                <a:lnTo>
                  <a:pt x="204716" y="157530"/>
                </a:lnTo>
                <a:cubicBezTo>
                  <a:pt x="241110" y="134784"/>
                  <a:pt x="272493" y="100583"/>
                  <a:pt x="313898" y="89291"/>
                </a:cubicBezTo>
                <a:cubicBezTo>
                  <a:pt x="329723" y="84975"/>
                  <a:pt x="338439" y="116587"/>
                  <a:pt x="354842" y="116587"/>
                </a:cubicBezTo>
                <a:cubicBezTo>
                  <a:pt x="383614" y="116587"/>
                  <a:pt x="436728" y="89291"/>
                  <a:pt x="436728" y="89291"/>
                </a:cubicBezTo>
                <a:lnTo>
                  <a:pt x="518615" y="116587"/>
                </a:lnTo>
                <a:cubicBezTo>
                  <a:pt x="537916" y="123021"/>
                  <a:pt x="554156" y="96435"/>
                  <a:pt x="573206" y="89291"/>
                </a:cubicBezTo>
                <a:cubicBezTo>
                  <a:pt x="590769" y="82705"/>
                  <a:pt x="609600" y="80192"/>
                  <a:pt x="627797" y="75643"/>
                </a:cubicBezTo>
                <a:cubicBezTo>
                  <a:pt x="673289" y="80192"/>
                  <a:pt x="721218" y="73914"/>
                  <a:pt x="764274" y="89291"/>
                </a:cubicBezTo>
                <a:cubicBezTo>
                  <a:pt x="788509" y="97946"/>
                  <a:pt x="797924" y="128924"/>
                  <a:pt x="818865" y="143882"/>
                </a:cubicBezTo>
                <a:cubicBezTo>
                  <a:pt x="830572" y="152244"/>
                  <a:pt x="846161" y="152981"/>
                  <a:pt x="859809" y="157530"/>
                </a:cubicBezTo>
                <a:cubicBezTo>
                  <a:pt x="875732" y="133646"/>
                  <a:pt x="893928" y="94978"/>
                  <a:pt x="928048" y="89291"/>
                </a:cubicBezTo>
                <a:cubicBezTo>
                  <a:pt x="942238" y="86926"/>
                  <a:pt x="955343" y="98390"/>
                  <a:pt x="968991" y="102939"/>
                </a:cubicBezTo>
                <a:cubicBezTo>
                  <a:pt x="1314281" y="59777"/>
                  <a:pt x="884575" y="102939"/>
                  <a:pt x="1160059" y="102939"/>
                </a:cubicBezTo>
                <a:cubicBezTo>
                  <a:pt x="1174445" y="102939"/>
                  <a:pt x="1187533" y="94342"/>
                  <a:pt x="1201003" y="89291"/>
                </a:cubicBezTo>
                <a:cubicBezTo>
                  <a:pt x="1223942" y="80689"/>
                  <a:pt x="1245015" y="65630"/>
                  <a:pt x="1269242" y="61996"/>
                </a:cubicBezTo>
                <a:cubicBezTo>
                  <a:pt x="1336876" y="51851"/>
                  <a:pt x="1405719" y="52897"/>
                  <a:pt x="1473958" y="48348"/>
                </a:cubicBezTo>
                <a:cubicBezTo>
                  <a:pt x="1546478" y="0"/>
                  <a:pt x="1492517" y="16956"/>
                  <a:pt x="1528549" y="61996"/>
                </a:cubicBezTo>
                <a:cubicBezTo>
                  <a:pt x="1538795" y="74804"/>
                  <a:pt x="1555844" y="80193"/>
                  <a:pt x="1569492" y="89291"/>
                </a:cubicBezTo>
                <a:cubicBezTo>
                  <a:pt x="1587689" y="84742"/>
                  <a:pt x="1606520" y="82229"/>
                  <a:pt x="1624083" y="75643"/>
                </a:cubicBezTo>
                <a:cubicBezTo>
                  <a:pt x="1643132" y="68500"/>
                  <a:pt x="1658454" y="50595"/>
                  <a:pt x="1678674" y="48348"/>
                </a:cubicBezTo>
                <a:cubicBezTo>
                  <a:pt x="1701729" y="45786"/>
                  <a:pt x="1724167" y="57447"/>
                  <a:pt x="1746913" y="61996"/>
                </a:cubicBezTo>
                <a:cubicBezTo>
                  <a:pt x="1760561" y="71094"/>
                  <a:pt x="1772499" y="83532"/>
                  <a:pt x="1787857" y="89291"/>
                </a:cubicBezTo>
                <a:cubicBezTo>
                  <a:pt x="1809577" y="97436"/>
                  <a:pt x="1836794" y="90072"/>
                  <a:pt x="1856095" y="102939"/>
                </a:cubicBezTo>
                <a:cubicBezTo>
                  <a:pt x="1868065" y="110919"/>
                  <a:pt x="1863309" y="131015"/>
                  <a:pt x="1869743" y="143882"/>
                </a:cubicBezTo>
                <a:cubicBezTo>
                  <a:pt x="1879720" y="163835"/>
                  <a:pt x="1928712" y="227057"/>
                  <a:pt x="1937982" y="239416"/>
                </a:cubicBezTo>
                <a:cubicBezTo>
                  <a:pt x="1940166" y="267803"/>
                  <a:pt x="1905795" y="429670"/>
                  <a:pt x="1992573" y="444133"/>
                </a:cubicBezTo>
                <a:cubicBezTo>
                  <a:pt x="2006763" y="446498"/>
                  <a:pt x="2019868" y="435034"/>
                  <a:pt x="2033516" y="430485"/>
                </a:cubicBezTo>
                <a:cubicBezTo>
                  <a:pt x="2038065" y="444133"/>
                  <a:pt x="2047164" y="457042"/>
                  <a:pt x="2047164" y="471428"/>
                </a:cubicBezTo>
                <a:cubicBezTo>
                  <a:pt x="2047164" y="485814"/>
                  <a:pt x="2037468" y="498539"/>
                  <a:pt x="2033516" y="512372"/>
                </a:cubicBezTo>
                <a:cubicBezTo>
                  <a:pt x="2023625" y="546989"/>
                  <a:pt x="2020242" y="575191"/>
                  <a:pt x="2006221" y="607906"/>
                </a:cubicBezTo>
                <a:cubicBezTo>
                  <a:pt x="1998207" y="626606"/>
                  <a:pt x="1988024" y="644300"/>
                  <a:pt x="1978925" y="662497"/>
                </a:cubicBezTo>
                <a:cubicBezTo>
                  <a:pt x="1946569" y="824272"/>
                  <a:pt x="1989098" y="656669"/>
                  <a:pt x="1937982" y="771679"/>
                </a:cubicBezTo>
                <a:cubicBezTo>
                  <a:pt x="1890113" y="879384"/>
                  <a:pt x="1943397" y="831759"/>
                  <a:pt x="1869743" y="880861"/>
                </a:cubicBezTo>
                <a:cubicBezTo>
                  <a:pt x="1883391" y="912706"/>
                  <a:pt x="1942346" y="962325"/>
                  <a:pt x="1910686" y="976396"/>
                </a:cubicBezTo>
                <a:cubicBezTo>
                  <a:pt x="1826032" y="1014020"/>
                  <a:pt x="1663270" y="1003252"/>
                  <a:pt x="1555845" y="976396"/>
                </a:cubicBezTo>
                <a:cubicBezTo>
                  <a:pt x="1541888" y="972907"/>
                  <a:pt x="1528549" y="967297"/>
                  <a:pt x="1514901" y="962748"/>
                </a:cubicBezTo>
                <a:cubicBezTo>
                  <a:pt x="1501253" y="953649"/>
                  <a:pt x="1485556" y="947050"/>
                  <a:pt x="1473958" y="935452"/>
                </a:cubicBezTo>
                <a:cubicBezTo>
                  <a:pt x="1462360" y="923854"/>
                  <a:pt x="1461891" y="900601"/>
                  <a:pt x="1446662" y="894509"/>
                </a:cubicBezTo>
                <a:cubicBezTo>
                  <a:pt x="1433305" y="889166"/>
                  <a:pt x="1419367" y="903608"/>
                  <a:pt x="1405719" y="908157"/>
                </a:cubicBezTo>
                <a:cubicBezTo>
                  <a:pt x="1396621" y="921805"/>
                  <a:pt x="1385759" y="934429"/>
                  <a:pt x="1378424" y="949100"/>
                </a:cubicBezTo>
                <a:cubicBezTo>
                  <a:pt x="1371990" y="961967"/>
                  <a:pt x="1378732" y="986554"/>
                  <a:pt x="1364776" y="990043"/>
                </a:cubicBezTo>
                <a:cubicBezTo>
                  <a:pt x="1348863" y="994021"/>
                  <a:pt x="1337180" y="972282"/>
                  <a:pt x="1323833" y="962748"/>
                </a:cubicBezTo>
                <a:cubicBezTo>
                  <a:pt x="1309397" y="952436"/>
                  <a:pt x="1249750" y="905235"/>
                  <a:pt x="1228298" y="894509"/>
                </a:cubicBezTo>
                <a:cubicBezTo>
                  <a:pt x="1215431" y="888075"/>
                  <a:pt x="1201003" y="885410"/>
                  <a:pt x="1187355" y="880861"/>
                </a:cubicBezTo>
                <a:cubicBezTo>
                  <a:pt x="1169158" y="894509"/>
                  <a:pt x="1152513" y="910519"/>
                  <a:pt x="1132764" y="921804"/>
                </a:cubicBezTo>
                <a:cubicBezTo>
                  <a:pt x="1120274" y="928941"/>
                  <a:pt x="1105961" y="932801"/>
                  <a:pt x="1091821" y="935452"/>
                </a:cubicBezTo>
                <a:cubicBezTo>
                  <a:pt x="1033010" y="946479"/>
                  <a:pt x="973326" y="952349"/>
                  <a:pt x="914400" y="962748"/>
                </a:cubicBezTo>
                <a:cubicBezTo>
                  <a:pt x="877990" y="969173"/>
                  <a:pt x="852955" y="978681"/>
                  <a:pt x="818865" y="990043"/>
                </a:cubicBezTo>
                <a:cubicBezTo>
                  <a:pt x="805217" y="976395"/>
                  <a:pt x="793981" y="959806"/>
                  <a:pt x="777922" y="949100"/>
                </a:cubicBezTo>
                <a:cubicBezTo>
                  <a:pt x="765952" y="941120"/>
                  <a:pt x="751198" y="937640"/>
                  <a:pt x="736979" y="935452"/>
                </a:cubicBezTo>
                <a:cubicBezTo>
                  <a:pt x="691791" y="928500"/>
                  <a:pt x="645994" y="926353"/>
                  <a:pt x="600501" y="921804"/>
                </a:cubicBezTo>
                <a:cubicBezTo>
                  <a:pt x="586853" y="917255"/>
                  <a:pt x="573748" y="905792"/>
                  <a:pt x="559558" y="908157"/>
                </a:cubicBezTo>
                <a:cubicBezTo>
                  <a:pt x="543379" y="910854"/>
                  <a:pt x="533844" y="941544"/>
                  <a:pt x="518615" y="935452"/>
                </a:cubicBezTo>
                <a:cubicBezTo>
                  <a:pt x="499725" y="927896"/>
                  <a:pt x="505705" y="895247"/>
                  <a:pt x="491319" y="880861"/>
                </a:cubicBezTo>
                <a:cubicBezTo>
                  <a:pt x="481147" y="870689"/>
                  <a:pt x="464024" y="871762"/>
                  <a:pt x="450376" y="867213"/>
                </a:cubicBezTo>
                <a:lnTo>
                  <a:pt x="368489" y="921804"/>
                </a:lnTo>
                <a:cubicBezTo>
                  <a:pt x="352882" y="932208"/>
                  <a:pt x="331933" y="913310"/>
                  <a:pt x="313898" y="908157"/>
                </a:cubicBezTo>
                <a:cubicBezTo>
                  <a:pt x="251343" y="890284"/>
                  <a:pt x="291825" y="901392"/>
                  <a:pt x="232012" y="867213"/>
                </a:cubicBezTo>
                <a:cubicBezTo>
                  <a:pt x="110795" y="797946"/>
                  <a:pt x="236237" y="879129"/>
                  <a:pt x="136477" y="812622"/>
                </a:cubicBezTo>
                <a:cubicBezTo>
                  <a:pt x="131928" y="798974"/>
                  <a:pt x="126319" y="785635"/>
                  <a:pt x="122830" y="771679"/>
                </a:cubicBezTo>
                <a:cubicBezTo>
                  <a:pt x="117204" y="749175"/>
                  <a:pt x="122049" y="722741"/>
                  <a:pt x="109182" y="703440"/>
                </a:cubicBezTo>
                <a:cubicBezTo>
                  <a:pt x="101202" y="691470"/>
                  <a:pt x="81887" y="694342"/>
                  <a:pt x="68239" y="689793"/>
                </a:cubicBezTo>
                <a:cubicBezTo>
                  <a:pt x="59140" y="676145"/>
                  <a:pt x="43640" y="665029"/>
                  <a:pt x="40943" y="648849"/>
                </a:cubicBezTo>
                <a:cubicBezTo>
                  <a:pt x="21269" y="530806"/>
                  <a:pt x="137886" y="719905"/>
                  <a:pt x="40943" y="526019"/>
                </a:cubicBezTo>
                <a:cubicBezTo>
                  <a:pt x="33608" y="511348"/>
                  <a:pt x="13648" y="507822"/>
                  <a:pt x="0" y="498724"/>
                </a:cubicBezTo>
                <a:cubicBezTo>
                  <a:pt x="4549" y="471428"/>
                  <a:pt x="7645" y="443850"/>
                  <a:pt x="13648" y="416837"/>
                </a:cubicBezTo>
                <a:cubicBezTo>
                  <a:pt x="16769" y="402794"/>
                  <a:pt x="17123" y="386066"/>
                  <a:pt x="27295" y="375894"/>
                </a:cubicBezTo>
                <a:cubicBezTo>
                  <a:pt x="37468" y="365721"/>
                  <a:pt x="55372" y="368680"/>
                  <a:pt x="68239" y="362246"/>
                </a:cubicBezTo>
                <a:cubicBezTo>
                  <a:pt x="82910" y="354911"/>
                  <a:pt x="95534" y="344049"/>
                  <a:pt x="109182" y="334951"/>
                </a:cubicBezTo>
                <a:cubicBezTo>
                  <a:pt x="113731" y="294008"/>
                  <a:pt x="108752" y="250836"/>
                  <a:pt x="122830" y="212121"/>
                </a:cubicBezTo>
                <a:cubicBezTo>
                  <a:pt x="128435" y="196706"/>
                  <a:pt x="156438" y="199496"/>
                  <a:pt x="163773" y="184825"/>
                </a:cubicBezTo>
                <a:cubicBezTo>
                  <a:pt x="178917" y="154537"/>
                  <a:pt x="197892" y="162079"/>
                  <a:pt x="204716" y="15753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Elipse"/>
          <p:cNvSpPr/>
          <p:nvPr/>
        </p:nvSpPr>
        <p:spPr>
          <a:xfrm>
            <a:off x="6577632" y="2465600"/>
            <a:ext cx="2232248" cy="8640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Elipse"/>
          <p:cNvSpPr/>
          <p:nvPr/>
        </p:nvSpPr>
        <p:spPr>
          <a:xfrm>
            <a:off x="6575162" y="1669744"/>
            <a:ext cx="2237188" cy="5760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75" name="5 CuadroTexto"/>
          <p:cNvSpPr txBox="1">
            <a:spLocks noChangeArrowheads="1"/>
          </p:cNvSpPr>
          <p:nvPr/>
        </p:nvSpPr>
        <p:spPr bwMode="auto">
          <a:xfrm>
            <a:off x="420936" y="14288"/>
            <a:ext cx="79200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 smtClean="0">
                <a:solidFill>
                  <a:schemeClr val="bg1"/>
                </a:solidFill>
                <a:latin typeface="Calibri" pitchFamily="34" charset="0"/>
              </a:rPr>
              <a:t>Symmetry in submanifold theory</a:t>
            </a:r>
            <a:endParaRPr lang="es-ES" sz="3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92150"/>
            <a:ext cx="9144000" cy="9048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0" name="29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01545" y="1090216"/>
            <a:ext cx="5340910" cy="205419"/>
          </a:xfrm>
          <a:prstGeom prst="rect">
            <a:avLst/>
          </a:prstGeom>
          <a:noFill/>
          <a:ln/>
          <a:effectLst/>
        </p:spPr>
      </p:pic>
      <p:pic>
        <p:nvPicPr>
          <p:cNvPr id="28" name="27 Imagen" descr="polar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80802" y="4174450"/>
            <a:ext cx="2786062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28 Imagen" descr="spheres.png"/>
          <p:cNvPicPr>
            <a:picLocks noChangeAspect="1"/>
          </p:cNvPicPr>
          <p:nvPr/>
        </p:nvPicPr>
        <p:blipFill>
          <a:blip r:embed="rId11" cstate="print"/>
          <a:srcRect l="16798" r="11549"/>
          <a:stretch>
            <a:fillRect/>
          </a:stretch>
        </p:blipFill>
        <p:spPr bwMode="auto">
          <a:xfrm>
            <a:off x="2558844" y="4330973"/>
            <a:ext cx="2149844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20 Imagen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4144" y="2204864"/>
            <a:ext cx="1596115" cy="490059"/>
          </a:xfrm>
          <a:prstGeom prst="rect">
            <a:avLst/>
          </a:prstGeom>
          <a:noFill/>
          <a:ln/>
          <a:effectLst/>
        </p:spPr>
      </p:pic>
      <p:pic>
        <p:nvPicPr>
          <p:cNvPr id="22" name="21 Imagen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97328" y="1862240"/>
            <a:ext cx="1585297" cy="205349"/>
          </a:xfrm>
          <a:prstGeom prst="rect">
            <a:avLst/>
          </a:prstGeom>
          <a:noFill/>
          <a:ln/>
          <a:effectLst/>
        </p:spPr>
      </p:pic>
      <p:pic>
        <p:nvPicPr>
          <p:cNvPr id="41" name="40 Imagen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946348" y="1867966"/>
            <a:ext cx="1494817" cy="169741"/>
          </a:xfrm>
          <a:prstGeom prst="rect">
            <a:avLst/>
          </a:prstGeom>
          <a:noFill/>
          <a:ln/>
          <a:effectLst/>
        </p:spPr>
      </p:pic>
      <p:pic>
        <p:nvPicPr>
          <p:cNvPr id="42" name="41 Imagen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952614" y="2665945"/>
            <a:ext cx="1540644" cy="490703"/>
          </a:xfrm>
          <a:prstGeom prst="rect">
            <a:avLst/>
          </a:prstGeom>
          <a:noFill/>
          <a:ln/>
          <a:effectLst/>
        </p:spPr>
      </p:pic>
      <p:pic>
        <p:nvPicPr>
          <p:cNvPr id="1026" name="Picture 2" descr="K:\Matemáticas\DEA\Figuras\planos_section.png"/>
          <p:cNvPicPr>
            <a:picLocks noChangeAspect="1" noChangeArrowheads="1"/>
          </p:cNvPicPr>
          <p:nvPr/>
        </p:nvPicPr>
        <p:blipFill>
          <a:blip r:embed="rId16" cstate="print"/>
          <a:srcRect l="3405" t="15748" r="3405" b="23622"/>
          <a:stretch>
            <a:fillRect/>
          </a:stretch>
        </p:blipFill>
        <p:spPr bwMode="auto">
          <a:xfrm>
            <a:off x="323528" y="4509120"/>
            <a:ext cx="2275984" cy="1920998"/>
          </a:xfrm>
          <a:prstGeom prst="rect">
            <a:avLst/>
          </a:prstGeom>
          <a:noFill/>
        </p:spPr>
      </p:pic>
      <p:pic>
        <p:nvPicPr>
          <p:cNvPr id="1027" name="Picture 3" descr="K:\Matemáticas\DEA\Figuras\circles_section.png"/>
          <p:cNvPicPr>
            <a:picLocks noChangeAspect="1" noChangeArrowheads="1"/>
          </p:cNvPicPr>
          <p:nvPr/>
        </p:nvPicPr>
        <p:blipFill>
          <a:blip r:embed="rId17" cstate="print"/>
          <a:srcRect l="17848" t="3923" r="12598" b="13078"/>
          <a:stretch>
            <a:fillRect/>
          </a:stretch>
        </p:blipFill>
        <p:spPr bwMode="auto">
          <a:xfrm>
            <a:off x="4646329" y="4284542"/>
            <a:ext cx="2253744" cy="2159019"/>
          </a:xfrm>
          <a:prstGeom prst="rect">
            <a:avLst/>
          </a:prstGeom>
          <a:noFill/>
        </p:spPr>
      </p:pic>
      <p:pic>
        <p:nvPicPr>
          <p:cNvPr id="1028" name="Picture 4" descr="K:\Matemáticas\DEA\Figuras\circles_no_section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20703786">
            <a:off x="4362736" y="4310467"/>
            <a:ext cx="2652434" cy="2124962"/>
          </a:xfrm>
          <a:prstGeom prst="rect">
            <a:avLst/>
          </a:prstGeom>
          <a:noFill/>
        </p:spPr>
      </p:pic>
      <p:pic>
        <p:nvPicPr>
          <p:cNvPr id="2" name="Picture 2" descr="K:\Matemáticas\DEA\Figuras\spheres_no_section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699792" y="4509120"/>
            <a:ext cx="1920240" cy="1957578"/>
          </a:xfrm>
          <a:prstGeom prst="rect">
            <a:avLst/>
          </a:prstGeom>
          <a:noFill/>
        </p:spPr>
      </p:pic>
      <p:pic>
        <p:nvPicPr>
          <p:cNvPr id="20" name="Picture 14" descr="D:\Matemáticas (Doutorado)\DEA\Figuras\planos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23528" y="4653136"/>
            <a:ext cx="2297430" cy="17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K:\Matemáticas\DEA\Figuras\cylinders_no_section.png"/>
          <p:cNvPicPr>
            <a:picLocks noChangeAspect="1" noChangeArrowheads="1"/>
          </p:cNvPicPr>
          <p:nvPr/>
        </p:nvPicPr>
        <p:blipFill>
          <a:blip r:embed="rId21" cstate="print"/>
          <a:srcRect l="26247" t="11811" r="11549" b="10630"/>
          <a:stretch>
            <a:fillRect/>
          </a:stretch>
        </p:blipFill>
        <p:spPr bwMode="auto">
          <a:xfrm>
            <a:off x="7020272" y="4437112"/>
            <a:ext cx="1559354" cy="1728236"/>
          </a:xfrm>
          <a:prstGeom prst="rect">
            <a:avLst/>
          </a:prstGeom>
          <a:noFill/>
        </p:spPr>
      </p:pic>
      <p:pic>
        <p:nvPicPr>
          <p:cNvPr id="25" name="24 Imagen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74283" y="2798344"/>
            <a:ext cx="2156920" cy="183393"/>
          </a:xfrm>
          <a:prstGeom prst="rect">
            <a:avLst/>
          </a:prstGeom>
          <a:noFill/>
          <a:ln/>
          <a:effectLst/>
        </p:spPr>
      </p:pic>
      <p:cxnSp>
        <p:nvCxnSpPr>
          <p:cNvPr id="47" name="46 Conector angular"/>
          <p:cNvCxnSpPr>
            <a:stCxn id="37" idx="3"/>
          </p:cNvCxnSpPr>
          <p:nvPr/>
        </p:nvCxnSpPr>
        <p:spPr>
          <a:xfrm>
            <a:off x="2411760" y="2465600"/>
            <a:ext cx="936104" cy="432048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angular"/>
          <p:cNvCxnSpPr>
            <a:stCxn id="37" idx="3"/>
          </p:cNvCxnSpPr>
          <p:nvPr/>
        </p:nvCxnSpPr>
        <p:spPr>
          <a:xfrm flipV="1">
            <a:off x="2411760" y="1961544"/>
            <a:ext cx="1152128" cy="504056"/>
          </a:xfrm>
          <a:prstGeom prst="bentConnector3">
            <a:avLst>
              <a:gd name="adj1" fmla="val 40523"/>
            </a:avLst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67 Flecha curvada hacia la derecha"/>
          <p:cNvSpPr/>
          <p:nvPr/>
        </p:nvSpPr>
        <p:spPr>
          <a:xfrm rot="2396658">
            <a:off x="1023599" y="872649"/>
            <a:ext cx="465512" cy="120685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75" name="74 Forma"/>
          <p:cNvCxnSpPr>
            <a:stCxn id="26" idx="4"/>
          </p:cNvCxnSpPr>
          <p:nvPr/>
        </p:nvCxnSpPr>
        <p:spPr>
          <a:xfrm rot="5400000">
            <a:off x="7212998" y="3280986"/>
            <a:ext cx="432048" cy="529468"/>
          </a:xfrm>
          <a:prstGeom prst="bentConnector2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553" y="3683124"/>
            <a:ext cx="4217679" cy="21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37" grpId="0" animBg="1"/>
      <p:bldP spid="35" grpId="0" animBg="1"/>
      <p:bldP spid="33" grpId="0" animBg="1"/>
      <p:bldP spid="26" grpId="0" animBg="1"/>
      <p:bldP spid="23" grpId="0" animBg="1"/>
      <p:bldP spid="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294" name="5 CuadroTexto"/>
          <p:cNvSpPr txBox="1">
            <a:spLocks noChangeArrowheads="1"/>
          </p:cNvSpPr>
          <p:nvPr/>
        </p:nvSpPr>
        <p:spPr bwMode="auto">
          <a:xfrm>
            <a:off x="323850" y="14288"/>
            <a:ext cx="79200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 smtClean="0">
                <a:solidFill>
                  <a:schemeClr val="bg1"/>
                </a:solidFill>
                <a:latin typeface="Calibri" pitchFamily="34" charset="0"/>
              </a:rPr>
              <a:t>Polar actions</a:t>
            </a:r>
            <a:endParaRPr lang="es-ES" sz="3600" baseline="30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92150"/>
            <a:ext cx="9144000" cy="9048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296" name="35 CuadroTexto"/>
          <p:cNvSpPr txBox="1">
            <a:spLocks noChangeArrowheads="1"/>
          </p:cNvSpPr>
          <p:nvPr/>
        </p:nvSpPr>
        <p:spPr bwMode="auto">
          <a:xfrm>
            <a:off x="7884368" y="188641"/>
            <a:ext cx="11156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smtClean="0">
                <a:solidFill>
                  <a:schemeClr val="bg2"/>
                </a:solidFill>
                <a:latin typeface="Calibri" pitchFamily="34" charset="0"/>
              </a:rPr>
              <a:t>Definition</a:t>
            </a:r>
            <a:endParaRPr lang="es-ES" sz="2000" i="1" baseline="3000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152" name="151 Imagen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7199" y="980728"/>
            <a:ext cx="2611532" cy="160630"/>
          </a:xfrm>
          <a:prstGeom prst="rect">
            <a:avLst/>
          </a:prstGeom>
          <a:noFill/>
          <a:ln/>
          <a:effectLst/>
        </p:spPr>
      </p:pic>
      <p:pic>
        <p:nvPicPr>
          <p:cNvPr id="25" name="24 Imagen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090970" y="2540208"/>
            <a:ext cx="826910" cy="438582"/>
          </a:xfrm>
          <a:prstGeom prst="rect">
            <a:avLst/>
          </a:prstGeom>
          <a:noFill/>
          <a:ln/>
          <a:effectLst/>
        </p:spPr>
      </p:pic>
      <p:sp>
        <p:nvSpPr>
          <p:cNvPr id="13" name="12 Rectángulo"/>
          <p:cNvSpPr/>
          <p:nvPr/>
        </p:nvSpPr>
        <p:spPr>
          <a:xfrm>
            <a:off x="157079" y="1820129"/>
            <a:ext cx="8807409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2" name="41 Imagen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98380" y="2612215"/>
            <a:ext cx="6035732" cy="194366"/>
          </a:xfrm>
          <a:prstGeom prst="rect">
            <a:avLst/>
          </a:prstGeom>
          <a:noFill/>
          <a:ln/>
          <a:effectLst/>
        </p:spPr>
      </p:pic>
      <p:pic>
        <p:nvPicPr>
          <p:cNvPr id="19" name="18 Imagen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19273" y="2023452"/>
            <a:ext cx="2978743" cy="160593"/>
          </a:xfrm>
          <a:prstGeom prst="rect">
            <a:avLst/>
          </a:prstGeom>
          <a:noFill/>
          <a:ln/>
          <a:effectLst/>
        </p:spPr>
      </p:pic>
      <p:sp>
        <p:nvSpPr>
          <p:cNvPr id="15" name="14 Flecha izquierda y derecha"/>
          <p:cNvSpPr/>
          <p:nvPr/>
        </p:nvSpPr>
        <p:spPr>
          <a:xfrm>
            <a:off x="3419872" y="1969311"/>
            <a:ext cx="1224136" cy="3548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31 Imagen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09142" y="2023452"/>
            <a:ext cx="2230023" cy="194932"/>
          </a:xfrm>
          <a:prstGeom prst="rect">
            <a:avLst/>
          </a:prstGeom>
          <a:noFill/>
          <a:ln/>
          <a:effectLst/>
        </p:spPr>
      </p:pic>
      <p:pic>
        <p:nvPicPr>
          <p:cNvPr id="17" name="16 Imagen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71920" y="1876573"/>
            <a:ext cx="320041" cy="132283"/>
          </a:xfrm>
          <a:prstGeom prst="rect">
            <a:avLst/>
          </a:prstGeom>
          <a:noFill/>
          <a:ln/>
          <a:effectLst/>
        </p:spPr>
      </p:pic>
      <p:sp>
        <p:nvSpPr>
          <p:cNvPr id="21" name="20 Flecha curvada hacia la izquierda"/>
          <p:cNvSpPr/>
          <p:nvPr/>
        </p:nvSpPr>
        <p:spPr>
          <a:xfrm rot="3076147">
            <a:off x="6940964" y="2300528"/>
            <a:ext cx="504056" cy="7920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8" name="27 Flecha curvada hacia la derecha"/>
          <p:cNvSpPr/>
          <p:nvPr/>
        </p:nvSpPr>
        <p:spPr>
          <a:xfrm rot="19103018">
            <a:off x="7598177" y="2299037"/>
            <a:ext cx="360040" cy="5760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57079" y="3284984"/>
            <a:ext cx="8807409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5" name="34 Imagen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62624" y="3501006"/>
            <a:ext cx="3960440" cy="194266"/>
          </a:xfrm>
          <a:prstGeom prst="rect">
            <a:avLst/>
          </a:prstGeom>
          <a:noFill/>
          <a:ln/>
          <a:effectLst/>
        </p:spPr>
      </p:pic>
      <p:sp>
        <p:nvSpPr>
          <p:cNvPr id="31" name="30 Flecha izquierda y derecha"/>
          <p:cNvSpPr/>
          <p:nvPr/>
        </p:nvSpPr>
        <p:spPr>
          <a:xfrm>
            <a:off x="3391505" y="3434166"/>
            <a:ext cx="1224136" cy="3548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" name="40 Imagen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5952" y="3488306"/>
            <a:ext cx="2837780" cy="194902"/>
          </a:xfrm>
          <a:prstGeom prst="rect">
            <a:avLst/>
          </a:prstGeom>
          <a:noFill/>
          <a:ln/>
          <a:effectLst/>
        </p:spPr>
      </p:pic>
      <p:pic>
        <p:nvPicPr>
          <p:cNvPr id="33" name="32 Imagen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43553" y="3341428"/>
            <a:ext cx="320041" cy="132283"/>
          </a:xfrm>
          <a:prstGeom prst="rect">
            <a:avLst/>
          </a:prstGeom>
          <a:noFill/>
          <a:ln/>
          <a:effectLst/>
        </p:spPr>
      </p:pic>
      <p:pic>
        <p:nvPicPr>
          <p:cNvPr id="36" name="Picture 4" descr="C:\Users\Carlitos\Documents\Traballos\Hyperpolar homogeneous foliations on symmetric spaces of noncompact type\Talks\nonpolar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372200" y="4319051"/>
            <a:ext cx="2762276" cy="1872209"/>
          </a:xfrm>
          <a:prstGeom prst="rect">
            <a:avLst/>
          </a:prstGeom>
          <a:noFill/>
        </p:spPr>
      </p:pic>
      <p:pic>
        <p:nvPicPr>
          <p:cNvPr id="37" name="36 Imagen" descr="circles.png"/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095068" y="4358407"/>
            <a:ext cx="2500313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37 Imagen" descr="polar.png"/>
          <p:cNvPicPr>
            <a:picLocks noChangeAspect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056062" y="4044082"/>
            <a:ext cx="2786062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38 Imagen" descr="spheres.png"/>
          <p:cNvPicPr>
            <a:picLocks noChangeAspect="1"/>
          </p:cNvPicPr>
          <p:nvPr/>
        </p:nvPicPr>
        <p:blipFill>
          <a:blip r:embed="rId26" cstate="print"/>
          <a:srcRect l="16798" r="11549"/>
          <a:stretch>
            <a:fillRect/>
          </a:stretch>
        </p:blipFill>
        <p:spPr bwMode="auto">
          <a:xfrm>
            <a:off x="179512" y="4186957"/>
            <a:ext cx="2149844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39 Imagen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214822" y="5954711"/>
            <a:ext cx="813562" cy="164540"/>
          </a:xfrm>
          <a:prstGeom prst="rect">
            <a:avLst/>
          </a:prstGeom>
          <a:noFill/>
          <a:ln/>
          <a:effectLst/>
        </p:spPr>
      </p:pic>
      <p:pic>
        <p:nvPicPr>
          <p:cNvPr id="34" name="Imagen 33"/>
          <p:cNvPicPr>
            <a:picLocks/>
          </p:cNvPicPr>
          <p:nvPr>
            <p:custDataLst>
              <p:tags r:id="rId11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980729"/>
            <a:ext cx="3324003" cy="21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" name="Imagen 1"/>
          <p:cNvPicPr>
            <a:picLocks/>
          </p:cNvPicPr>
          <p:nvPr>
            <p:custDataLst>
              <p:tags r:id="rId12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05" y="1340768"/>
            <a:ext cx="5764542" cy="21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1" grpId="0" animBg="1"/>
      <p:bldP spid="28" grpId="0" animBg="1"/>
      <p:bldP spid="29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68 Rectángulo"/>
          <p:cNvSpPr/>
          <p:nvPr/>
        </p:nvSpPr>
        <p:spPr>
          <a:xfrm>
            <a:off x="157079" y="949570"/>
            <a:ext cx="8807409" cy="3736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294" name="5 CuadroTexto"/>
          <p:cNvSpPr txBox="1">
            <a:spLocks noChangeArrowheads="1"/>
          </p:cNvSpPr>
          <p:nvPr/>
        </p:nvSpPr>
        <p:spPr bwMode="auto">
          <a:xfrm>
            <a:off x="323850" y="14288"/>
            <a:ext cx="79200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 smtClean="0">
                <a:solidFill>
                  <a:schemeClr val="bg1"/>
                </a:solidFill>
                <a:latin typeface="Calibri" pitchFamily="34" charset="0"/>
              </a:rPr>
              <a:t>Polar actions</a:t>
            </a:r>
            <a:endParaRPr lang="es-ES" sz="3600" baseline="30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92150"/>
            <a:ext cx="9144000" cy="9048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296" name="35 CuadroTexto"/>
          <p:cNvSpPr txBox="1">
            <a:spLocks noChangeArrowheads="1"/>
          </p:cNvSpPr>
          <p:nvPr/>
        </p:nvSpPr>
        <p:spPr bwMode="auto">
          <a:xfrm>
            <a:off x="6588224" y="188641"/>
            <a:ext cx="24117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smtClean="0">
                <a:solidFill>
                  <a:schemeClr val="bg2"/>
                </a:solidFill>
                <a:latin typeface="Calibri" pitchFamily="34" charset="0"/>
              </a:rPr>
              <a:t>Previous classification results</a:t>
            </a:r>
            <a:endParaRPr lang="es-ES" sz="2000" i="1" baseline="3000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75" name="74 Imagen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55166" y="1674366"/>
            <a:ext cx="6156334" cy="194410"/>
          </a:xfrm>
          <a:prstGeom prst="rect">
            <a:avLst/>
          </a:prstGeom>
          <a:noFill/>
          <a:ln/>
          <a:effectLst/>
        </p:spPr>
      </p:pic>
      <p:pic>
        <p:nvPicPr>
          <p:cNvPr id="50" name="49 Imagen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71407" y="1484784"/>
            <a:ext cx="569673" cy="132283"/>
          </a:xfrm>
          <a:prstGeom prst="rect">
            <a:avLst/>
          </a:prstGeom>
          <a:noFill/>
          <a:ln/>
          <a:effectLst/>
        </p:spPr>
      </p:pic>
      <p:pic>
        <p:nvPicPr>
          <p:cNvPr id="77" name="76 Imagen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3568" y="1635550"/>
            <a:ext cx="304801" cy="204216"/>
          </a:xfrm>
          <a:prstGeom prst="rect">
            <a:avLst/>
          </a:prstGeom>
          <a:noFill/>
          <a:ln/>
          <a:effectLst/>
        </p:spPr>
      </p:pic>
      <p:sp>
        <p:nvSpPr>
          <p:cNvPr id="71" name="70 Elipse"/>
          <p:cNvSpPr/>
          <p:nvPr/>
        </p:nvSpPr>
        <p:spPr>
          <a:xfrm>
            <a:off x="348928" y="1687066"/>
            <a:ext cx="144866" cy="1448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2" name="71 Flecha a la derecha con muesca"/>
          <p:cNvSpPr/>
          <p:nvPr/>
        </p:nvSpPr>
        <p:spPr>
          <a:xfrm>
            <a:off x="1123229" y="1627757"/>
            <a:ext cx="822637" cy="31715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Elipse"/>
          <p:cNvSpPr/>
          <p:nvPr/>
        </p:nvSpPr>
        <p:spPr>
          <a:xfrm>
            <a:off x="348928" y="3099092"/>
            <a:ext cx="144866" cy="1448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3" name="32 Imagen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05940" y="3627625"/>
            <a:ext cx="284125" cy="123904"/>
          </a:xfrm>
          <a:prstGeom prst="rect">
            <a:avLst/>
          </a:prstGeom>
          <a:noFill/>
          <a:ln/>
          <a:effectLst/>
        </p:spPr>
      </p:pic>
      <p:pic>
        <p:nvPicPr>
          <p:cNvPr id="86" name="85 Imagen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96487" y="1053590"/>
            <a:ext cx="6101160" cy="194387"/>
          </a:xfrm>
          <a:prstGeom prst="rect">
            <a:avLst/>
          </a:prstGeom>
          <a:noFill/>
          <a:ln/>
          <a:effectLst/>
        </p:spPr>
      </p:pic>
      <p:sp>
        <p:nvSpPr>
          <p:cNvPr id="74" name="73 Rectángulo"/>
          <p:cNvSpPr/>
          <p:nvPr/>
        </p:nvSpPr>
        <p:spPr>
          <a:xfrm>
            <a:off x="2158997" y="1942333"/>
            <a:ext cx="6805491" cy="9369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6" name="75 Imagen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11760" y="2394643"/>
            <a:ext cx="2857506" cy="418339"/>
          </a:xfrm>
          <a:prstGeom prst="rect">
            <a:avLst/>
          </a:prstGeom>
          <a:noFill/>
          <a:ln/>
          <a:effectLst/>
        </p:spPr>
      </p:pic>
      <p:pic>
        <p:nvPicPr>
          <p:cNvPr id="80" name="79 Imagen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11760" y="2047482"/>
            <a:ext cx="2105411" cy="189739"/>
          </a:xfrm>
          <a:prstGeom prst="rect">
            <a:avLst/>
          </a:prstGeom>
          <a:noFill/>
          <a:ln/>
          <a:effectLst/>
        </p:spPr>
      </p:pic>
      <p:pic>
        <p:nvPicPr>
          <p:cNvPr id="3" name="Imagen 2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69153"/>
            <a:ext cx="31699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Imagen 3"/>
          <p:cNvPicPr>
            <a:picLocks/>
          </p:cNvPicPr>
          <p:nvPr>
            <p:custDataLst>
              <p:tags r:id="rId9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6" y="3827193"/>
            <a:ext cx="55778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Imagen 5"/>
          <p:cNvPicPr>
            <a:picLocks/>
          </p:cNvPicPr>
          <p:nvPr>
            <p:custDataLst>
              <p:tags r:id="rId10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6" y="3008997"/>
            <a:ext cx="6724435" cy="50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92" name="26 Elipse"/>
          <p:cNvSpPr/>
          <p:nvPr/>
        </p:nvSpPr>
        <p:spPr>
          <a:xfrm>
            <a:off x="345603" y="3846456"/>
            <a:ext cx="144866" cy="1448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97" name="27 Imagen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6" y="3823018"/>
            <a:ext cx="2450902" cy="21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60 Imagen" descr="polar1.png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4" y="5212656"/>
            <a:ext cx="1371600" cy="148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62 Imagen" descr="spheres.png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/>
          <a:stretch>
            <a:fillRect/>
          </a:stretch>
        </p:blipFill>
        <p:spPr bwMode="auto">
          <a:xfrm>
            <a:off x="395536" y="4150035"/>
            <a:ext cx="1648358" cy="137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63 Imagen" descr="horosphere.png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267" y="5393891"/>
            <a:ext cx="171450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64 Imagen" descr="solvable.png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18" y="4054025"/>
            <a:ext cx="1371600" cy="150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65 Imagen" descr="tubes.png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2"/>
          <a:stretch>
            <a:fillRect/>
          </a:stretch>
        </p:blipFill>
        <p:spPr bwMode="auto">
          <a:xfrm>
            <a:off x="409553" y="5194032"/>
            <a:ext cx="1543050" cy="150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2" descr="C:\Users\Carlitos\Documents\Traballos\Hyperpolar homogeneous foliations on symmetric spaces of noncompact type\Talks\polar5.pn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491" y="5013176"/>
            <a:ext cx="1645920" cy="179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2" descr="C:\Users\Carlitos\Documents\Traballos\Hyperpolar homogeneous foliations on symmetric spaces of noncompact type\Talks\polar7.pn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5116910"/>
            <a:ext cx="1543050" cy="163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15"/>
          <p:cNvPicPr>
            <a:picLocks/>
          </p:cNvPicPr>
          <p:nvPr>
            <p:custDataLst>
              <p:tags r:id="rId12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817" y="4698627"/>
            <a:ext cx="31623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11" name="71 Flecha a la derecha con muesca"/>
          <p:cNvSpPr/>
          <p:nvPr/>
        </p:nvSpPr>
        <p:spPr>
          <a:xfrm>
            <a:off x="1123229" y="3014871"/>
            <a:ext cx="822637" cy="31715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2" name="71 Flecha a la derecha con muesca"/>
          <p:cNvSpPr/>
          <p:nvPr/>
        </p:nvSpPr>
        <p:spPr>
          <a:xfrm>
            <a:off x="1347687" y="3760310"/>
            <a:ext cx="598179" cy="31715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/>
          <p:cNvPicPr>
            <a:picLocks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03" y="6583363"/>
            <a:ext cx="1857379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19" name="Imagen 18"/>
          <p:cNvPicPr>
            <a:picLocks/>
          </p:cNvPicPr>
          <p:nvPr>
            <p:custDataLst>
              <p:tags r:id="rId14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83364"/>
            <a:ext cx="3416300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1" name="Imagen 20"/>
          <p:cNvPicPr>
            <a:picLocks/>
          </p:cNvPicPr>
          <p:nvPr>
            <p:custDataLst>
              <p:tags r:id="rId15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164" y="2134271"/>
            <a:ext cx="16129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3" name="Imagen 22"/>
          <p:cNvPicPr>
            <a:picLocks/>
          </p:cNvPicPr>
          <p:nvPr>
            <p:custDataLst>
              <p:tags r:id="rId16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164" y="2479484"/>
            <a:ext cx="26543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" name="Imagem 1"/>
          <p:cNvPicPr>
            <a:picLocks/>
          </p:cNvPicPr>
          <p:nvPr>
            <p:custDataLst>
              <p:tags r:id="rId17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817" y="3821155"/>
            <a:ext cx="12319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0" name="103 Elipse"/>
          <p:cNvSpPr/>
          <p:nvPr/>
        </p:nvSpPr>
        <p:spPr>
          <a:xfrm>
            <a:off x="5104631" y="4191690"/>
            <a:ext cx="101406" cy="10140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1" name="103 Elipse"/>
          <p:cNvSpPr/>
          <p:nvPr/>
        </p:nvSpPr>
        <p:spPr>
          <a:xfrm>
            <a:off x="5104631" y="3861048"/>
            <a:ext cx="101406" cy="10140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2" name="103 Elipse"/>
          <p:cNvSpPr/>
          <p:nvPr/>
        </p:nvSpPr>
        <p:spPr>
          <a:xfrm>
            <a:off x="5104631" y="4758229"/>
            <a:ext cx="101406" cy="10140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0" name="Imagen 9"/>
          <p:cNvPicPr>
            <a:picLocks/>
          </p:cNvPicPr>
          <p:nvPr>
            <p:custDataLst>
              <p:tags r:id="rId18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817" y="4149080"/>
            <a:ext cx="33147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27" grpId="0" animBg="1"/>
      <p:bldP spid="74" grpId="0" animBg="1"/>
      <p:bldP spid="92" grpId="0" animBg="1"/>
      <p:bldP spid="111" grpId="0" animBg="1"/>
      <p:bldP spid="112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68 Rectángulo"/>
          <p:cNvSpPr/>
          <p:nvPr/>
        </p:nvSpPr>
        <p:spPr>
          <a:xfrm>
            <a:off x="157079" y="4618348"/>
            <a:ext cx="8842906" cy="7162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4" name="82 Rectángulo"/>
          <p:cNvSpPr/>
          <p:nvPr/>
        </p:nvSpPr>
        <p:spPr>
          <a:xfrm>
            <a:off x="4200743" y="5431546"/>
            <a:ext cx="4799242" cy="13396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294" name="5 CuadroTexto"/>
          <p:cNvSpPr txBox="1">
            <a:spLocks noChangeArrowheads="1"/>
          </p:cNvSpPr>
          <p:nvPr/>
        </p:nvSpPr>
        <p:spPr bwMode="auto">
          <a:xfrm>
            <a:off x="323850" y="14288"/>
            <a:ext cx="79200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 smtClean="0">
                <a:solidFill>
                  <a:schemeClr val="bg1"/>
                </a:solidFill>
                <a:latin typeface="Calibri" pitchFamily="34" charset="0"/>
              </a:rPr>
              <a:t>Polar actions</a:t>
            </a:r>
            <a:endParaRPr lang="es-ES" sz="3600" baseline="30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92150"/>
            <a:ext cx="9144000" cy="9048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296" name="35 CuadroTexto"/>
          <p:cNvSpPr txBox="1">
            <a:spLocks noChangeArrowheads="1"/>
          </p:cNvSpPr>
          <p:nvPr/>
        </p:nvSpPr>
        <p:spPr bwMode="auto">
          <a:xfrm>
            <a:off x="6588224" y="188641"/>
            <a:ext cx="24117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smtClean="0">
                <a:solidFill>
                  <a:schemeClr val="bg2"/>
                </a:solidFill>
                <a:latin typeface="Calibri" pitchFamily="34" charset="0"/>
              </a:rPr>
              <a:t>Previous classification results</a:t>
            </a:r>
            <a:endParaRPr lang="es-ES" sz="2000" i="1" baseline="3000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48" name="47 Imagen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3568" y="1200123"/>
            <a:ext cx="521209" cy="204216"/>
          </a:xfrm>
          <a:prstGeom prst="rect">
            <a:avLst/>
          </a:prstGeom>
          <a:noFill/>
          <a:ln/>
          <a:effectLst/>
        </p:spPr>
      </p:pic>
      <p:sp>
        <p:nvSpPr>
          <p:cNvPr id="49" name="48 Elipse"/>
          <p:cNvSpPr/>
          <p:nvPr/>
        </p:nvSpPr>
        <p:spPr>
          <a:xfrm>
            <a:off x="348928" y="1250789"/>
            <a:ext cx="144866" cy="1448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2" name="51 Flecha a la derecha con muesca"/>
          <p:cNvSpPr/>
          <p:nvPr/>
        </p:nvSpPr>
        <p:spPr>
          <a:xfrm>
            <a:off x="1390417" y="1179631"/>
            <a:ext cx="936104" cy="2880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8" name="57 Imagen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46222" y="832291"/>
            <a:ext cx="1217125" cy="311209"/>
          </a:xfrm>
          <a:prstGeom prst="rect">
            <a:avLst/>
          </a:prstGeom>
          <a:noFill/>
          <a:ln/>
          <a:effectLst/>
        </p:spPr>
      </p:pic>
      <p:pic>
        <p:nvPicPr>
          <p:cNvPr id="62" name="61 Imagen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83237" y="1107623"/>
            <a:ext cx="4609043" cy="497434"/>
          </a:xfrm>
          <a:prstGeom prst="rect">
            <a:avLst/>
          </a:prstGeom>
          <a:noFill/>
          <a:ln/>
          <a:effectLst/>
        </p:spPr>
      </p:pic>
      <p:pic>
        <p:nvPicPr>
          <p:cNvPr id="65" name="64 Imagen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912757" y="1806549"/>
            <a:ext cx="1447041" cy="676658"/>
          </a:xfrm>
          <a:prstGeom prst="rect">
            <a:avLst/>
          </a:prstGeom>
          <a:noFill/>
          <a:ln/>
          <a:effectLst/>
        </p:spPr>
      </p:pic>
      <p:pic>
        <p:nvPicPr>
          <p:cNvPr id="53" name="52 Imagen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3568" y="3314771"/>
            <a:ext cx="2590815" cy="497436"/>
          </a:xfrm>
          <a:prstGeom prst="rect">
            <a:avLst/>
          </a:prstGeom>
          <a:noFill/>
          <a:ln/>
          <a:effectLst/>
        </p:spPr>
      </p:pic>
      <p:sp>
        <p:nvSpPr>
          <p:cNvPr id="78" name="77 Elipse"/>
          <p:cNvSpPr/>
          <p:nvPr/>
        </p:nvSpPr>
        <p:spPr>
          <a:xfrm>
            <a:off x="348928" y="3458788"/>
            <a:ext cx="144866" cy="1448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9" name="78 Elipse"/>
          <p:cNvSpPr/>
          <p:nvPr/>
        </p:nvSpPr>
        <p:spPr>
          <a:xfrm>
            <a:off x="3695204" y="3170756"/>
            <a:ext cx="144866" cy="1448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81" name="80 Imagen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67944" y="3145356"/>
            <a:ext cx="927511" cy="160630"/>
          </a:xfrm>
          <a:prstGeom prst="rect">
            <a:avLst/>
          </a:prstGeom>
          <a:noFill/>
          <a:ln/>
          <a:effectLst/>
        </p:spPr>
      </p:pic>
      <p:pic>
        <p:nvPicPr>
          <p:cNvPr id="95" name="94 Imagen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67944" y="3653603"/>
            <a:ext cx="916952" cy="204630"/>
          </a:xfrm>
          <a:prstGeom prst="rect">
            <a:avLst/>
          </a:prstGeom>
          <a:noFill/>
          <a:ln/>
          <a:effectLst/>
        </p:spPr>
      </p:pic>
      <p:sp>
        <p:nvSpPr>
          <p:cNvPr id="84" name="83 Elipse"/>
          <p:cNvSpPr/>
          <p:nvPr/>
        </p:nvSpPr>
        <p:spPr>
          <a:xfrm>
            <a:off x="3695204" y="3673962"/>
            <a:ext cx="144866" cy="1448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85" name="84 Imagen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59131" y="2901409"/>
            <a:ext cx="1217125" cy="311209"/>
          </a:xfrm>
          <a:prstGeom prst="rect">
            <a:avLst/>
          </a:prstGeom>
          <a:noFill/>
          <a:ln/>
          <a:effectLst/>
        </p:spPr>
      </p:pic>
      <p:pic>
        <p:nvPicPr>
          <p:cNvPr id="87" name="86 Imagen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25988" y="3904484"/>
            <a:ext cx="692963" cy="132196"/>
          </a:xfrm>
          <a:prstGeom prst="rect">
            <a:avLst/>
          </a:prstGeom>
          <a:noFill/>
          <a:ln/>
          <a:effectLst/>
        </p:spPr>
      </p:pic>
      <p:pic>
        <p:nvPicPr>
          <p:cNvPr id="94" name="93 Imagen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61977" y="4144065"/>
            <a:ext cx="710023" cy="311301"/>
          </a:xfrm>
          <a:prstGeom prst="rect">
            <a:avLst/>
          </a:prstGeom>
          <a:noFill/>
          <a:ln/>
          <a:effectLst/>
        </p:spPr>
      </p:pic>
      <p:pic>
        <p:nvPicPr>
          <p:cNvPr id="64" name="63 Imagen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72200" y="3484187"/>
            <a:ext cx="1987598" cy="497547"/>
          </a:xfrm>
          <a:prstGeom prst="rect">
            <a:avLst/>
          </a:prstGeom>
          <a:noFill/>
          <a:ln/>
          <a:effectLst/>
        </p:spPr>
      </p:pic>
      <p:pic>
        <p:nvPicPr>
          <p:cNvPr id="93" name="92 Imagen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92080" y="4250876"/>
            <a:ext cx="3055251" cy="194354"/>
          </a:xfrm>
          <a:prstGeom prst="rect">
            <a:avLst/>
          </a:prstGeom>
          <a:noFill/>
          <a:ln/>
          <a:effectLst/>
        </p:spPr>
      </p:pic>
      <p:sp>
        <p:nvSpPr>
          <p:cNvPr id="56" name="55 Abrir llave"/>
          <p:cNvSpPr/>
          <p:nvPr/>
        </p:nvSpPr>
        <p:spPr>
          <a:xfrm>
            <a:off x="3347864" y="3026740"/>
            <a:ext cx="288032" cy="936104"/>
          </a:xfrm>
          <a:prstGeom prst="leftBrace">
            <a:avLst/>
          </a:prstGeom>
          <a:ln w="381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Flecha curvada hacia arriba"/>
          <p:cNvSpPr/>
          <p:nvPr/>
        </p:nvSpPr>
        <p:spPr>
          <a:xfrm rot="20622794">
            <a:off x="5065083" y="2872387"/>
            <a:ext cx="2837486" cy="501511"/>
          </a:xfrm>
          <a:prstGeom prst="curvedUpArrow">
            <a:avLst>
              <a:gd name="adj1" fmla="val 25000"/>
              <a:gd name="adj2" fmla="val 7148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3" name="62 Flecha a la derecha con muesca"/>
          <p:cNvSpPr/>
          <p:nvPr/>
        </p:nvSpPr>
        <p:spPr>
          <a:xfrm>
            <a:off x="5220072" y="3602804"/>
            <a:ext cx="936104" cy="2880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Flecha curvada hacia la derecha"/>
          <p:cNvSpPr/>
          <p:nvPr/>
        </p:nvSpPr>
        <p:spPr>
          <a:xfrm rot="18495747">
            <a:off x="4685111" y="3981013"/>
            <a:ext cx="276236" cy="57545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3" name="82 Rectángulo"/>
          <p:cNvSpPr/>
          <p:nvPr/>
        </p:nvSpPr>
        <p:spPr>
          <a:xfrm>
            <a:off x="157079" y="5431546"/>
            <a:ext cx="3944553" cy="13396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0" name="49 Conector recto de flecha"/>
          <p:cNvCxnSpPr/>
          <p:nvPr/>
        </p:nvCxnSpPr>
        <p:spPr>
          <a:xfrm rot="5400000">
            <a:off x="793529" y="2404241"/>
            <a:ext cx="776096" cy="2668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32 Imagen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1458" y="2221046"/>
            <a:ext cx="102235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58 Imagen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63836" y="2319152"/>
            <a:ext cx="130175" cy="98933"/>
          </a:xfrm>
          <a:prstGeom prst="rect">
            <a:avLst/>
          </a:prstGeom>
          <a:noFill/>
          <a:ln/>
          <a:effectLst/>
        </p:spPr>
      </p:pic>
      <p:pic>
        <p:nvPicPr>
          <p:cNvPr id="92" name="61 Imagen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73145" y="2887395"/>
            <a:ext cx="443344" cy="173708"/>
          </a:xfrm>
          <a:prstGeom prst="rect">
            <a:avLst/>
          </a:prstGeom>
          <a:noFill/>
          <a:ln/>
          <a:effectLst/>
        </p:spPr>
      </p:pic>
      <p:pic>
        <p:nvPicPr>
          <p:cNvPr id="96" name="63 Imagen" descr="TP_tmp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93140" y="2681421"/>
            <a:ext cx="677396" cy="177363"/>
          </a:xfrm>
          <a:prstGeom prst="rect">
            <a:avLst/>
          </a:prstGeom>
          <a:noFill/>
          <a:ln/>
          <a:effectLst/>
        </p:spPr>
      </p:pic>
      <p:sp>
        <p:nvSpPr>
          <p:cNvPr id="98" name="65 Flecha curvada hacia la derecha"/>
          <p:cNvSpPr/>
          <p:nvPr/>
        </p:nvSpPr>
        <p:spPr>
          <a:xfrm rot="18495747" flipH="1">
            <a:off x="7351583" y="854919"/>
            <a:ext cx="505524" cy="90561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mtClean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/>
          </p:cNvPicPr>
          <p:nvPr>
            <p:custDataLst>
              <p:tags r:id="rId17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78" y="1763155"/>
            <a:ext cx="2050622" cy="26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Imagen 5"/>
          <p:cNvPicPr>
            <a:picLocks/>
          </p:cNvPicPr>
          <p:nvPr>
            <p:custDataLst>
              <p:tags r:id="rId18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113552"/>
            <a:ext cx="3124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Imagen 7"/>
          <p:cNvPicPr>
            <a:picLocks/>
          </p:cNvPicPr>
          <p:nvPr>
            <p:custDataLst>
              <p:tags r:id="rId19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80" y="5836115"/>
            <a:ext cx="3335662" cy="49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100" name="49 Conector recto de flecha"/>
          <p:cNvCxnSpPr/>
          <p:nvPr/>
        </p:nvCxnSpPr>
        <p:spPr>
          <a:xfrm rot="5400000">
            <a:off x="7123779" y="6123034"/>
            <a:ext cx="576000" cy="2668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58 Imagen" descr="TP_tmp.pn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81159" y="6033000"/>
            <a:ext cx="130175" cy="98933"/>
          </a:xfrm>
          <a:prstGeom prst="rect">
            <a:avLst/>
          </a:prstGeom>
          <a:noFill/>
          <a:ln/>
          <a:effectLst/>
        </p:spPr>
      </p:pic>
      <p:pic>
        <p:nvPicPr>
          <p:cNvPr id="12" name="Imagen 11"/>
          <p:cNvPicPr>
            <a:picLocks/>
          </p:cNvPicPr>
          <p:nvPr>
            <p:custDataLst>
              <p:tags r:id="rId21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543293"/>
            <a:ext cx="1676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4" name="Imagen 13"/>
          <p:cNvPicPr>
            <a:picLocks/>
          </p:cNvPicPr>
          <p:nvPr>
            <p:custDataLst>
              <p:tags r:id="rId22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148" y="5647853"/>
            <a:ext cx="232410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7" name="Imagen 16"/>
          <p:cNvPicPr>
            <a:picLocks/>
          </p:cNvPicPr>
          <p:nvPr>
            <p:custDataLst>
              <p:tags r:id="rId23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347" y="6484193"/>
            <a:ext cx="469900" cy="1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5" name="Imagen 14"/>
          <p:cNvPicPr>
            <a:picLocks/>
          </p:cNvPicPr>
          <p:nvPr>
            <p:custDataLst>
              <p:tags r:id="rId24"/>
            </p:custDataLst>
          </p:nvPr>
        </p:nvPicPr>
        <p:blipFill>
          <a:blip r:embed="rId4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909" y="4733900"/>
            <a:ext cx="73152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8" name="Imagen 17"/>
          <p:cNvPicPr>
            <a:picLocks/>
          </p:cNvPicPr>
          <p:nvPr>
            <p:custDataLst>
              <p:tags r:id="rId25"/>
            </p:custDataLst>
          </p:nvPr>
        </p:nvPicPr>
        <p:blipFill>
          <a:blip r:embed="rId4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4" y="4738023"/>
            <a:ext cx="1217222" cy="47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50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04" grpId="0" animBg="1"/>
      <p:bldP spid="78" grpId="0" animBg="1"/>
      <p:bldP spid="79" grpId="0" animBg="1"/>
      <p:bldP spid="84" grpId="0" animBg="1"/>
      <p:bldP spid="56" grpId="0" animBg="1"/>
      <p:bldP spid="59" grpId="0" animBg="1"/>
      <p:bldP spid="63" grpId="0" animBg="1"/>
      <p:bldP spid="66" grpId="0" animBg="1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294" name="5 CuadroTexto"/>
          <p:cNvSpPr txBox="1">
            <a:spLocks noChangeArrowheads="1"/>
          </p:cNvSpPr>
          <p:nvPr/>
        </p:nvSpPr>
        <p:spPr bwMode="auto">
          <a:xfrm>
            <a:off x="323850" y="14288"/>
            <a:ext cx="79200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 smtClean="0">
                <a:solidFill>
                  <a:schemeClr val="bg1"/>
                </a:solidFill>
                <a:latin typeface="Calibri" pitchFamily="34" charset="0"/>
              </a:rPr>
              <a:t>Polar actions on CH</a:t>
            </a:r>
            <a:r>
              <a:rPr lang="es-ES" sz="3600" baseline="30000" smtClean="0">
                <a:solidFill>
                  <a:schemeClr val="bg1"/>
                </a:solidFill>
                <a:latin typeface="Calibri" pitchFamily="34" charset="0"/>
              </a:rPr>
              <a:t>n</a:t>
            </a:r>
            <a:endParaRPr lang="es-ES" sz="3600" baseline="30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92150"/>
            <a:ext cx="9144000" cy="9048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296" name="35 CuadroTexto"/>
          <p:cNvSpPr txBox="1">
            <a:spLocks noChangeArrowheads="1"/>
          </p:cNvSpPr>
          <p:nvPr/>
        </p:nvSpPr>
        <p:spPr bwMode="auto">
          <a:xfrm>
            <a:off x="7308304" y="188641"/>
            <a:ext cx="16561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smtClean="0">
                <a:solidFill>
                  <a:schemeClr val="bg2"/>
                </a:solidFill>
                <a:latin typeface="Calibri" pitchFamily="34" charset="0"/>
              </a:rPr>
              <a:t>Sketch of the proof</a:t>
            </a:r>
            <a:endParaRPr lang="es-ES" sz="2000" i="1" baseline="30000">
              <a:solidFill>
                <a:schemeClr val="bg2"/>
              </a:solidFill>
              <a:latin typeface="Calibri" pitchFamily="34" charset="0"/>
            </a:endParaRPr>
          </a:p>
        </p:txBody>
      </p:sp>
      <p:cxnSp>
        <p:nvCxnSpPr>
          <p:cNvPr id="138" name="137 Conector angular"/>
          <p:cNvCxnSpPr>
            <a:stCxn id="140" idx="2"/>
            <a:endCxn id="147" idx="0"/>
          </p:cNvCxnSpPr>
          <p:nvPr/>
        </p:nvCxnSpPr>
        <p:spPr bwMode="auto">
          <a:xfrm rot="16200000" flipH="1">
            <a:off x="5148064" y="1412776"/>
            <a:ext cx="504056" cy="1656184"/>
          </a:xfrm>
          <a:prstGeom prst="bentConnector3">
            <a:avLst>
              <a:gd name="adj1" fmla="val 34670"/>
            </a:avLst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139" name="Rectangle 84"/>
          <p:cNvSpPr>
            <a:spLocks noChangeArrowheads="1"/>
          </p:cNvSpPr>
          <p:nvPr/>
        </p:nvSpPr>
        <p:spPr bwMode="auto">
          <a:xfrm>
            <a:off x="467544" y="2492896"/>
            <a:ext cx="3024336" cy="360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i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40" name="Rectangle 50"/>
          <p:cNvSpPr>
            <a:spLocks noChangeArrowheads="1"/>
          </p:cNvSpPr>
          <p:nvPr/>
        </p:nvSpPr>
        <p:spPr bwMode="auto">
          <a:xfrm>
            <a:off x="1511660" y="1628800"/>
            <a:ext cx="6120680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 i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141" name="140 Imagen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4840" y="1268760"/>
            <a:ext cx="5072797" cy="215037"/>
          </a:xfrm>
          <a:prstGeom prst="rect">
            <a:avLst/>
          </a:prstGeom>
          <a:noFill/>
          <a:ln/>
          <a:effectLst/>
        </p:spPr>
      </p:pic>
      <p:pic>
        <p:nvPicPr>
          <p:cNvPr id="142" name="141 Imagen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1103" y="908721"/>
            <a:ext cx="1295403" cy="215037"/>
          </a:xfrm>
          <a:prstGeom prst="rect">
            <a:avLst/>
          </a:prstGeom>
          <a:noFill/>
          <a:ln/>
          <a:effectLst/>
        </p:spPr>
      </p:pic>
      <p:pic>
        <p:nvPicPr>
          <p:cNvPr id="143" name="142 Imagen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81913" y="908720"/>
            <a:ext cx="1393853" cy="215037"/>
          </a:xfrm>
          <a:prstGeom prst="rect">
            <a:avLst/>
          </a:prstGeom>
          <a:noFill/>
          <a:ln/>
          <a:effectLst/>
        </p:spPr>
      </p:pic>
      <p:pic>
        <p:nvPicPr>
          <p:cNvPr id="144" name="143 Imagen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2349" y="2586618"/>
            <a:ext cx="2589954" cy="194246"/>
          </a:xfrm>
          <a:prstGeom prst="rect">
            <a:avLst/>
          </a:prstGeom>
          <a:noFill/>
          <a:ln/>
          <a:effectLst/>
        </p:spPr>
      </p:pic>
      <p:pic>
        <p:nvPicPr>
          <p:cNvPr id="145" name="144 Imagen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49575" y="908721"/>
            <a:ext cx="2774753" cy="215037"/>
          </a:xfrm>
          <a:prstGeom prst="rect">
            <a:avLst/>
          </a:prstGeom>
          <a:noFill/>
          <a:ln/>
          <a:effectLst/>
        </p:spPr>
      </p:pic>
      <p:pic>
        <p:nvPicPr>
          <p:cNvPr id="146" name="145 Imagen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37939" y="1720119"/>
            <a:ext cx="4868123" cy="215037"/>
          </a:xfrm>
          <a:prstGeom prst="rect">
            <a:avLst/>
          </a:prstGeom>
          <a:noFill/>
          <a:ln/>
          <a:effectLst/>
        </p:spPr>
      </p:pic>
      <p:sp>
        <p:nvSpPr>
          <p:cNvPr id="147" name="Rectangle 84"/>
          <p:cNvSpPr>
            <a:spLocks noChangeArrowheads="1"/>
          </p:cNvSpPr>
          <p:nvPr/>
        </p:nvSpPr>
        <p:spPr bwMode="auto">
          <a:xfrm>
            <a:off x="3635896" y="2492896"/>
            <a:ext cx="5184576" cy="360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i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149" name="148 Imagen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31143" y="2577604"/>
            <a:ext cx="4973861" cy="194190"/>
          </a:xfrm>
          <a:prstGeom prst="rect">
            <a:avLst/>
          </a:prstGeom>
          <a:noFill/>
          <a:ln/>
          <a:effectLst/>
        </p:spPr>
      </p:pic>
      <p:pic>
        <p:nvPicPr>
          <p:cNvPr id="2" name="Imagen 1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437" y="2255579"/>
            <a:ext cx="2675540" cy="15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32" name="137 Conector angular"/>
          <p:cNvCxnSpPr>
            <a:stCxn id="140" idx="2"/>
            <a:endCxn id="139" idx="0"/>
          </p:cNvCxnSpPr>
          <p:nvPr/>
        </p:nvCxnSpPr>
        <p:spPr bwMode="auto">
          <a:xfrm rot="5400000">
            <a:off x="3023828" y="944724"/>
            <a:ext cx="504056" cy="2592288"/>
          </a:xfrm>
          <a:prstGeom prst="bentConnector3">
            <a:avLst>
              <a:gd name="adj1" fmla="val 34524"/>
            </a:avLst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stealth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40" grpId="0" animBg="1"/>
      <p:bldP spid="1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294" name="5 CuadroTexto"/>
          <p:cNvSpPr txBox="1">
            <a:spLocks noChangeArrowheads="1"/>
          </p:cNvSpPr>
          <p:nvPr/>
        </p:nvSpPr>
        <p:spPr bwMode="auto">
          <a:xfrm>
            <a:off x="323850" y="14288"/>
            <a:ext cx="79200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 smtClean="0">
                <a:solidFill>
                  <a:schemeClr val="bg1"/>
                </a:solidFill>
                <a:latin typeface="Calibri" pitchFamily="34" charset="0"/>
              </a:rPr>
              <a:t>Polar actions on CH</a:t>
            </a:r>
            <a:r>
              <a:rPr lang="es-ES" sz="3600" baseline="30000" smtClean="0">
                <a:solidFill>
                  <a:schemeClr val="bg1"/>
                </a:solidFill>
                <a:latin typeface="Calibri" pitchFamily="34" charset="0"/>
              </a:rPr>
              <a:t>n</a:t>
            </a:r>
            <a:endParaRPr lang="es-ES" sz="3600" baseline="30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92150"/>
            <a:ext cx="9144000" cy="9048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296" name="35 CuadroTexto"/>
          <p:cNvSpPr txBox="1">
            <a:spLocks noChangeArrowheads="1"/>
          </p:cNvSpPr>
          <p:nvPr/>
        </p:nvSpPr>
        <p:spPr bwMode="auto">
          <a:xfrm>
            <a:off x="7308304" y="188641"/>
            <a:ext cx="16561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smtClean="0">
                <a:solidFill>
                  <a:schemeClr val="bg2"/>
                </a:solidFill>
                <a:latin typeface="Calibri" pitchFamily="34" charset="0"/>
              </a:rPr>
              <a:t>Sketch of the proof</a:t>
            </a:r>
            <a:endParaRPr lang="es-ES" sz="2000" i="1" baseline="30000">
              <a:solidFill>
                <a:schemeClr val="bg2"/>
              </a:solidFill>
              <a:latin typeface="Calibri" pitchFamily="34" charset="0"/>
            </a:endParaRPr>
          </a:p>
        </p:txBody>
      </p:sp>
      <p:cxnSp>
        <p:nvCxnSpPr>
          <p:cNvPr id="138" name="137 Conector angular"/>
          <p:cNvCxnSpPr>
            <a:stCxn id="140" idx="2"/>
            <a:endCxn id="147" idx="0"/>
          </p:cNvCxnSpPr>
          <p:nvPr/>
        </p:nvCxnSpPr>
        <p:spPr bwMode="auto">
          <a:xfrm rot="16200000" flipH="1">
            <a:off x="5148064" y="1412776"/>
            <a:ext cx="504056" cy="1656184"/>
          </a:xfrm>
          <a:prstGeom prst="bentConnector3">
            <a:avLst>
              <a:gd name="adj1" fmla="val 34670"/>
            </a:avLst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139" name="Rectangle 84"/>
          <p:cNvSpPr>
            <a:spLocks noChangeArrowheads="1"/>
          </p:cNvSpPr>
          <p:nvPr/>
        </p:nvSpPr>
        <p:spPr bwMode="auto">
          <a:xfrm>
            <a:off x="467544" y="2492896"/>
            <a:ext cx="3024336" cy="360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i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40" name="Rectangle 50"/>
          <p:cNvSpPr>
            <a:spLocks noChangeArrowheads="1"/>
          </p:cNvSpPr>
          <p:nvPr/>
        </p:nvSpPr>
        <p:spPr bwMode="auto">
          <a:xfrm>
            <a:off x="1511660" y="1628800"/>
            <a:ext cx="6120680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 i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141" name="140 Imagen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4840" y="1268760"/>
            <a:ext cx="5072797" cy="215037"/>
          </a:xfrm>
          <a:prstGeom prst="rect">
            <a:avLst/>
          </a:prstGeom>
          <a:noFill/>
          <a:ln/>
          <a:effectLst/>
        </p:spPr>
      </p:pic>
      <p:pic>
        <p:nvPicPr>
          <p:cNvPr id="142" name="141 Imagen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1103" y="908721"/>
            <a:ext cx="1295403" cy="215037"/>
          </a:xfrm>
          <a:prstGeom prst="rect">
            <a:avLst/>
          </a:prstGeom>
          <a:noFill/>
          <a:ln/>
          <a:effectLst/>
        </p:spPr>
      </p:pic>
      <p:pic>
        <p:nvPicPr>
          <p:cNvPr id="143" name="142 Imagen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81913" y="908720"/>
            <a:ext cx="1393853" cy="215037"/>
          </a:xfrm>
          <a:prstGeom prst="rect">
            <a:avLst/>
          </a:prstGeom>
          <a:noFill/>
          <a:ln/>
          <a:effectLst/>
        </p:spPr>
      </p:pic>
      <p:pic>
        <p:nvPicPr>
          <p:cNvPr id="144" name="143 Imagen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2349" y="2586618"/>
            <a:ext cx="2589954" cy="194246"/>
          </a:xfrm>
          <a:prstGeom prst="rect">
            <a:avLst/>
          </a:prstGeom>
          <a:noFill/>
          <a:ln/>
          <a:effectLst/>
        </p:spPr>
      </p:pic>
      <p:pic>
        <p:nvPicPr>
          <p:cNvPr id="145" name="144 Imagen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49575" y="908721"/>
            <a:ext cx="2774753" cy="215037"/>
          </a:xfrm>
          <a:prstGeom prst="rect">
            <a:avLst/>
          </a:prstGeom>
          <a:noFill/>
          <a:ln/>
          <a:effectLst/>
        </p:spPr>
      </p:pic>
      <p:pic>
        <p:nvPicPr>
          <p:cNvPr id="146" name="145 Imagen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37939" y="1720119"/>
            <a:ext cx="4868123" cy="215037"/>
          </a:xfrm>
          <a:prstGeom prst="rect">
            <a:avLst/>
          </a:prstGeom>
          <a:noFill/>
          <a:ln/>
          <a:effectLst/>
        </p:spPr>
      </p:pic>
      <p:sp>
        <p:nvSpPr>
          <p:cNvPr id="147" name="Rectangle 84"/>
          <p:cNvSpPr>
            <a:spLocks noChangeArrowheads="1"/>
          </p:cNvSpPr>
          <p:nvPr/>
        </p:nvSpPr>
        <p:spPr bwMode="auto">
          <a:xfrm>
            <a:off x="3635896" y="2492896"/>
            <a:ext cx="5184576" cy="360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i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149" name="148 Imagen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31143" y="2577604"/>
            <a:ext cx="4973861" cy="194190"/>
          </a:xfrm>
          <a:prstGeom prst="rect">
            <a:avLst/>
          </a:prstGeom>
          <a:noFill/>
          <a:ln/>
          <a:effectLst/>
        </p:spPr>
      </p:pic>
      <p:pic>
        <p:nvPicPr>
          <p:cNvPr id="2" name="Imagen 1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437" y="2255579"/>
            <a:ext cx="2675540" cy="15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32" name="137 Conector angular"/>
          <p:cNvCxnSpPr>
            <a:stCxn id="140" idx="2"/>
            <a:endCxn id="139" idx="0"/>
          </p:cNvCxnSpPr>
          <p:nvPr/>
        </p:nvCxnSpPr>
        <p:spPr bwMode="auto">
          <a:xfrm rot="5400000">
            <a:off x="3023828" y="944724"/>
            <a:ext cx="504056" cy="2592288"/>
          </a:xfrm>
          <a:prstGeom prst="bentConnector3">
            <a:avLst>
              <a:gd name="adj1" fmla="val 34524"/>
            </a:avLst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19" name="127 Flecha curvada hacia la izquierda"/>
          <p:cNvSpPr/>
          <p:nvPr/>
        </p:nvSpPr>
        <p:spPr>
          <a:xfrm rot="1262519">
            <a:off x="7891601" y="4475184"/>
            <a:ext cx="504056" cy="93610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0" name="Rectangle 84"/>
          <p:cNvSpPr>
            <a:spLocks noChangeArrowheads="1"/>
          </p:cNvSpPr>
          <p:nvPr/>
        </p:nvSpPr>
        <p:spPr bwMode="auto">
          <a:xfrm>
            <a:off x="6048472" y="4055864"/>
            <a:ext cx="2772000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i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1" name="Rectangle 84"/>
          <p:cNvSpPr>
            <a:spLocks noChangeArrowheads="1"/>
          </p:cNvSpPr>
          <p:nvPr/>
        </p:nvSpPr>
        <p:spPr bwMode="auto">
          <a:xfrm>
            <a:off x="3096464" y="4055864"/>
            <a:ext cx="2772000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i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2" name="Rectangle 84"/>
          <p:cNvSpPr>
            <a:spLocks noChangeArrowheads="1"/>
          </p:cNvSpPr>
          <p:nvPr/>
        </p:nvSpPr>
        <p:spPr bwMode="auto">
          <a:xfrm>
            <a:off x="6048472" y="3166368"/>
            <a:ext cx="2772000" cy="576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i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3" name="Rectangle 84"/>
          <p:cNvSpPr>
            <a:spLocks noChangeArrowheads="1"/>
          </p:cNvSpPr>
          <p:nvPr/>
        </p:nvSpPr>
        <p:spPr bwMode="auto">
          <a:xfrm>
            <a:off x="3096464" y="3166368"/>
            <a:ext cx="2772000" cy="576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i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4" name="46 Imagen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84217" y="4200867"/>
            <a:ext cx="2396495" cy="215037"/>
          </a:xfrm>
          <a:prstGeom prst="rect">
            <a:avLst/>
          </a:prstGeom>
          <a:noFill/>
          <a:ln/>
          <a:effectLst/>
        </p:spPr>
      </p:pic>
      <p:pic>
        <p:nvPicPr>
          <p:cNvPr id="25" name="85 Imagen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00995" y="3238376"/>
            <a:ext cx="2266954" cy="215037"/>
          </a:xfrm>
          <a:prstGeom prst="rect">
            <a:avLst/>
          </a:prstGeom>
          <a:noFill/>
          <a:ln/>
          <a:effectLst/>
        </p:spPr>
      </p:pic>
      <p:pic>
        <p:nvPicPr>
          <p:cNvPr id="26" name="86 Imagen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09896" y="3346882"/>
            <a:ext cx="1145136" cy="215037"/>
          </a:xfrm>
          <a:prstGeom prst="rect">
            <a:avLst/>
          </a:prstGeom>
          <a:noFill/>
          <a:ln/>
          <a:effectLst/>
        </p:spPr>
      </p:pic>
      <p:pic>
        <p:nvPicPr>
          <p:cNvPr id="27" name="87 Imagen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82402" y="3551807"/>
            <a:ext cx="1104140" cy="132588"/>
          </a:xfrm>
          <a:prstGeom prst="rect">
            <a:avLst/>
          </a:prstGeom>
          <a:noFill/>
          <a:ln/>
          <a:effectLst/>
        </p:spPr>
      </p:pic>
      <p:pic>
        <p:nvPicPr>
          <p:cNvPr id="28" name="93 Imagen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5536" y="4221088"/>
            <a:ext cx="2546762" cy="194310"/>
          </a:xfrm>
          <a:prstGeom prst="rect">
            <a:avLst/>
          </a:prstGeom>
          <a:noFill/>
          <a:ln/>
          <a:effectLst/>
        </p:spPr>
      </p:pic>
      <p:pic>
        <p:nvPicPr>
          <p:cNvPr id="29" name="95 Imagen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65169" y="4853399"/>
            <a:ext cx="2546762" cy="259081"/>
          </a:xfrm>
          <a:prstGeom prst="rect">
            <a:avLst/>
          </a:prstGeom>
          <a:noFill/>
          <a:ln/>
          <a:effectLst/>
        </p:spPr>
      </p:pic>
      <p:pic>
        <p:nvPicPr>
          <p:cNvPr id="30" name="96 Imagen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43808" y="5268514"/>
            <a:ext cx="4868123" cy="248718"/>
          </a:xfrm>
          <a:prstGeom prst="rect">
            <a:avLst/>
          </a:prstGeom>
          <a:noFill/>
          <a:ln/>
          <a:effectLst/>
        </p:spPr>
      </p:pic>
      <p:pic>
        <p:nvPicPr>
          <p:cNvPr id="31" name="34 Imagen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05408" y="4211170"/>
            <a:ext cx="2258126" cy="204812"/>
          </a:xfrm>
          <a:prstGeom prst="rect">
            <a:avLst/>
          </a:prstGeom>
          <a:noFill/>
          <a:ln/>
          <a:effectLst/>
        </p:spPr>
      </p:pic>
      <p:cxnSp>
        <p:nvCxnSpPr>
          <p:cNvPr id="33" name="124 Conector recto de flecha"/>
          <p:cNvCxnSpPr/>
          <p:nvPr/>
        </p:nvCxnSpPr>
        <p:spPr>
          <a:xfrm>
            <a:off x="4536464" y="3742432"/>
            <a:ext cx="0" cy="288032"/>
          </a:xfrm>
          <a:prstGeom prst="straightConnector1">
            <a:avLst/>
          </a:prstGeom>
          <a:ln w="38100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126 Conector recto de flecha"/>
          <p:cNvCxnSpPr/>
          <p:nvPr/>
        </p:nvCxnSpPr>
        <p:spPr>
          <a:xfrm>
            <a:off x="7488472" y="3742432"/>
            <a:ext cx="0" cy="288032"/>
          </a:xfrm>
          <a:prstGeom prst="straightConnector1">
            <a:avLst/>
          </a:prstGeom>
          <a:ln w="38100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49 Conector angular"/>
          <p:cNvCxnSpPr/>
          <p:nvPr/>
        </p:nvCxnSpPr>
        <p:spPr bwMode="auto">
          <a:xfrm rot="16200000" flipH="1">
            <a:off x="6713662" y="2367458"/>
            <a:ext cx="299844" cy="1270800"/>
          </a:xfrm>
          <a:prstGeom prst="bentConnector3">
            <a:avLst>
              <a:gd name="adj1" fmla="val 41606"/>
            </a:avLst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36" name="50 Conector angular"/>
          <p:cNvCxnSpPr/>
          <p:nvPr/>
        </p:nvCxnSpPr>
        <p:spPr bwMode="auto">
          <a:xfrm rot="5400000">
            <a:off x="5231974" y="2156858"/>
            <a:ext cx="299844" cy="1692000"/>
          </a:xfrm>
          <a:prstGeom prst="bentConnector3">
            <a:avLst>
              <a:gd name="adj1" fmla="val 41607"/>
            </a:avLst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stealth"/>
          </a:ln>
          <a:effectLst/>
        </p:spPr>
      </p:cxnSp>
    </p:spTree>
    <p:extLst>
      <p:ext uri="{BB962C8B-B14F-4D97-AF65-F5344CB8AC3E}">
        <p14:creationId xmlns:p14="http://schemas.microsoft.com/office/powerpoint/2010/main" val="15828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294" name="5 CuadroTexto"/>
          <p:cNvSpPr txBox="1">
            <a:spLocks noChangeArrowheads="1"/>
          </p:cNvSpPr>
          <p:nvPr/>
        </p:nvSpPr>
        <p:spPr bwMode="auto">
          <a:xfrm>
            <a:off x="323850" y="14288"/>
            <a:ext cx="79200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 smtClean="0">
                <a:solidFill>
                  <a:schemeClr val="bg1"/>
                </a:solidFill>
                <a:latin typeface="Calibri" pitchFamily="34" charset="0"/>
              </a:rPr>
              <a:t>Polar actions on CH</a:t>
            </a:r>
            <a:r>
              <a:rPr lang="es-ES" sz="3600" baseline="30000" smtClean="0">
                <a:solidFill>
                  <a:schemeClr val="bg1"/>
                </a:solidFill>
                <a:latin typeface="Calibri" pitchFamily="34" charset="0"/>
              </a:rPr>
              <a:t>n</a:t>
            </a:r>
            <a:endParaRPr lang="es-ES" sz="3600" baseline="30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92150"/>
            <a:ext cx="9144000" cy="9048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296" name="35 CuadroTexto"/>
          <p:cNvSpPr txBox="1">
            <a:spLocks noChangeArrowheads="1"/>
          </p:cNvSpPr>
          <p:nvPr/>
        </p:nvSpPr>
        <p:spPr bwMode="auto">
          <a:xfrm>
            <a:off x="7308304" y="188641"/>
            <a:ext cx="16561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smtClean="0">
                <a:solidFill>
                  <a:schemeClr val="bg2"/>
                </a:solidFill>
                <a:latin typeface="Calibri" pitchFamily="34" charset="0"/>
              </a:rPr>
              <a:t>Sketch of the proof</a:t>
            </a:r>
            <a:endParaRPr lang="es-ES" sz="2000" i="1" baseline="30000">
              <a:solidFill>
                <a:schemeClr val="bg2"/>
              </a:solidFill>
              <a:latin typeface="Calibri" pitchFamily="34" charset="0"/>
            </a:endParaRPr>
          </a:p>
        </p:txBody>
      </p:sp>
      <p:cxnSp>
        <p:nvCxnSpPr>
          <p:cNvPr id="138" name="137 Conector angular"/>
          <p:cNvCxnSpPr>
            <a:stCxn id="140" idx="2"/>
            <a:endCxn id="147" idx="0"/>
          </p:cNvCxnSpPr>
          <p:nvPr/>
        </p:nvCxnSpPr>
        <p:spPr bwMode="auto">
          <a:xfrm rot="16200000" flipH="1">
            <a:off x="5148064" y="1412776"/>
            <a:ext cx="504056" cy="1656184"/>
          </a:xfrm>
          <a:prstGeom prst="bentConnector3">
            <a:avLst>
              <a:gd name="adj1" fmla="val 34670"/>
            </a:avLst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139" name="Rectangle 84"/>
          <p:cNvSpPr>
            <a:spLocks noChangeArrowheads="1"/>
          </p:cNvSpPr>
          <p:nvPr/>
        </p:nvSpPr>
        <p:spPr bwMode="auto">
          <a:xfrm>
            <a:off x="467544" y="2492896"/>
            <a:ext cx="3024336" cy="360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i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40" name="Rectangle 50"/>
          <p:cNvSpPr>
            <a:spLocks noChangeArrowheads="1"/>
          </p:cNvSpPr>
          <p:nvPr/>
        </p:nvSpPr>
        <p:spPr bwMode="auto">
          <a:xfrm>
            <a:off x="1511660" y="1628800"/>
            <a:ext cx="6120680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 i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141" name="140 Imagen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4840" y="1268760"/>
            <a:ext cx="5072797" cy="215037"/>
          </a:xfrm>
          <a:prstGeom prst="rect">
            <a:avLst/>
          </a:prstGeom>
          <a:noFill/>
          <a:ln/>
          <a:effectLst/>
        </p:spPr>
      </p:pic>
      <p:pic>
        <p:nvPicPr>
          <p:cNvPr id="142" name="141 Imagen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1103" y="908721"/>
            <a:ext cx="1295403" cy="215037"/>
          </a:xfrm>
          <a:prstGeom prst="rect">
            <a:avLst/>
          </a:prstGeom>
          <a:noFill/>
          <a:ln/>
          <a:effectLst/>
        </p:spPr>
      </p:pic>
      <p:pic>
        <p:nvPicPr>
          <p:cNvPr id="143" name="142 Imagen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81913" y="908720"/>
            <a:ext cx="1393853" cy="215037"/>
          </a:xfrm>
          <a:prstGeom prst="rect">
            <a:avLst/>
          </a:prstGeom>
          <a:noFill/>
          <a:ln/>
          <a:effectLst/>
        </p:spPr>
      </p:pic>
      <p:pic>
        <p:nvPicPr>
          <p:cNvPr id="144" name="143 Imagen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2349" y="2586618"/>
            <a:ext cx="2589954" cy="194246"/>
          </a:xfrm>
          <a:prstGeom prst="rect">
            <a:avLst/>
          </a:prstGeom>
          <a:noFill/>
          <a:ln/>
          <a:effectLst/>
        </p:spPr>
      </p:pic>
      <p:pic>
        <p:nvPicPr>
          <p:cNvPr id="145" name="144 Imagen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49575" y="908721"/>
            <a:ext cx="2774753" cy="215037"/>
          </a:xfrm>
          <a:prstGeom prst="rect">
            <a:avLst/>
          </a:prstGeom>
          <a:noFill/>
          <a:ln/>
          <a:effectLst/>
        </p:spPr>
      </p:pic>
      <p:pic>
        <p:nvPicPr>
          <p:cNvPr id="146" name="145 Imagen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37939" y="1720119"/>
            <a:ext cx="4868123" cy="215037"/>
          </a:xfrm>
          <a:prstGeom prst="rect">
            <a:avLst/>
          </a:prstGeom>
          <a:noFill/>
          <a:ln/>
          <a:effectLst/>
        </p:spPr>
      </p:pic>
      <p:sp>
        <p:nvSpPr>
          <p:cNvPr id="147" name="Rectangle 84"/>
          <p:cNvSpPr>
            <a:spLocks noChangeArrowheads="1"/>
          </p:cNvSpPr>
          <p:nvPr/>
        </p:nvSpPr>
        <p:spPr bwMode="auto">
          <a:xfrm>
            <a:off x="3635896" y="2492896"/>
            <a:ext cx="5184576" cy="360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i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149" name="148 Imagen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31143" y="2577604"/>
            <a:ext cx="4973861" cy="194190"/>
          </a:xfrm>
          <a:prstGeom prst="rect">
            <a:avLst/>
          </a:prstGeom>
          <a:noFill/>
          <a:ln/>
          <a:effectLst/>
        </p:spPr>
      </p:pic>
      <p:pic>
        <p:nvPicPr>
          <p:cNvPr id="2" name="Imagen 1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437" y="2255579"/>
            <a:ext cx="2675540" cy="15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32" name="137 Conector angular"/>
          <p:cNvCxnSpPr>
            <a:stCxn id="140" idx="2"/>
            <a:endCxn id="139" idx="0"/>
          </p:cNvCxnSpPr>
          <p:nvPr/>
        </p:nvCxnSpPr>
        <p:spPr bwMode="auto">
          <a:xfrm rot="5400000">
            <a:off x="3023828" y="944724"/>
            <a:ext cx="504056" cy="2592288"/>
          </a:xfrm>
          <a:prstGeom prst="bentConnector3">
            <a:avLst>
              <a:gd name="adj1" fmla="val 34524"/>
            </a:avLst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19" name="Rectangle 50"/>
          <p:cNvSpPr>
            <a:spLocks noChangeArrowheads="1"/>
          </p:cNvSpPr>
          <p:nvPr/>
        </p:nvSpPr>
        <p:spPr bwMode="auto">
          <a:xfrm>
            <a:off x="107504" y="3045514"/>
            <a:ext cx="8929718" cy="25437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i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0" name="Rectangle 50"/>
          <p:cNvSpPr>
            <a:spLocks noChangeArrowheads="1"/>
          </p:cNvSpPr>
          <p:nvPr/>
        </p:nvSpPr>
        <p:spPr bwMode="auto">
          <a:xfrm>
            <a:off x="7427535" y="4207716"/>
            <a:ext cx="214312" cy="2762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i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1" name="Rectangle 50"/>
          <p:cNvSpPr>
            <a:spLocks noChangeArrowheads="1"/>
          </p:cNvSpPr>
          <p:nvPr/>
        </p:nvSpPr>
        <p:spPr bwMode="auto">
          <a:xfrm>
            <a:off x="7929264" y="4306449"/>
            <a:ext cx="179388" cy="2047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i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2" name="37 Imagen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3528" y="3755669"/>
            <a:ext cx="852375" cy="183947"/>
          </a:xfrm>
          <a:prstGeom prst="rect">
            <a:avLst/>
          </a:prstGeom>
          <a:noFill/>
          <a:ln/>
          <a:effectLst/>
        </p:spPr>
      </p:pic>
      <p:pic>
        <p:nvPicPr>
          <p:cNvPr id="23" name="39 Imagen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72000" y="3755669"/>
            <a:ext cx="906782" cy="204673"/>
          </a:xfrm>
          <a:prstGeom prst="rect">
            <a:avLst/>
          </a:prstGeom>
          <a:noFill/>
          <a:ln/>
          <a:effectLst/>
        </p:spPr>
      </p:pic>
      <p:pic>
        <p:nvPicPr>
          <p:cNvPr id="24" name="43 Imagen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3528" y="4259725"/>
            <a:ext cx="1025959" cy="204673"/>
          </a:xfrm>
          <a:prstGeom prst="rect">
            <a:avLst/>
          </a:prstGeom>
          <a:noFill/>
          <a:ln/>
          <a:effectLst/>
        </p:spPr>
      </p:pic>
      <p:pic>
        <p:nvPicPr>
          <p:cNvPr id="25" name="44 Imagen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23728" y="4259725"/>
            <a:ext cx="2785116" cy="194310"/>
          </a:xfrm>
          <a:prstGeom prst="rect">
            <a:avLst/>
          </a:prstGeom>
          <a:noFill/>
          <a:ln/>
          <a:effectLst/>
        </p:spPr>
      </p:pic>
      <p:sp>
        <p:nvSpPr>
          <p:cNvPr id="26" name="Rectangle 50"/>
          <p:cNvSpPr>
            <a:spLocks noChangeArrowheads="1"/>
          </p:cNvSpPr>
          <p:nvPr/>
        </p:nvSpPr>
        <p:spPr bwMode="auto">
          <a:xfrm>
            <a:off x="6634832" y="4691773"/>
            <a:ext cx="1188938" cy="297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i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7" name="67 Imagen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79712" y="3755669"/>
            <a:ext cx="2374729" cy="194225"/>
          </a:xfrm>
          <a:prstGeom prst="rect">
            <a:avLst/>
          </a:prstGeom>
          <a:noFill/>
          <a:ln/>
          <a:effectLst/>
        </p:spPr>
      </p:pic>
      <p:pic>
        <p:nvPicPr>
          <p:cNvPr id="28" name="77 Imagen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82079" y="4766907"/>
            <a:ext cx="1103073" cy="132283"/>
          </a:xfrm>
          <a:prstGeom prst="rect">
            <a:avLst/>
          </a:prstGeom>
          <a:noFill/>
          <a:ln/>
          <a:effectLst/>
        </p:spPr>
      </p:pic>
      <p:cxnSp>
        <p:nvCxnSpPr>
          <p:cNvPr id="29" name="AutoShape 21"/>
          <p:cNvCxnSpPr>
            <a:cxnSpLocks noChangeShapeType="1"/>
            <a:stCxn id="21" idx="2"/>
          </p:cNvCxnSpPr>
          <p:nvPr/>
        </p:nvCxnSpPr>
        <p:spPr bwMode="auto">
          <a:xfrm rot="16200000" flipH="1">
            <a:off x="8091178" y="4439016"/>
            <a:ext cx="170963" cy="315403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 type="triangle" w="med" len="med"/>
          </a:ln>
        </p:spPr>
      </p:cxnSp>
      <p:cxnSp>
        <p:nvCxnSpPr>
          <p:cNvPr id="30" name="AutoShape 21"/>
          <p:cNvCxnSpPr>
            <a:cxnSpLocks noChangeShapeType="1"/>
            <a:stCxn id="20" idx="2"/>
            <a:endCxn id="26" idx="0"/>
          </p:cNvCxnSpPr>
          <p:nvPr/>
        </p:nvCxnSpPr>
        <p:spPr bwMode="auto">
          <a:xfrm rot="5400000">
            <a:off x="7278080" y="4435162"/>
            <a:ext cx="207832" cy="30539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 type="triangle" w="med" len="med"/>
          </a:ln>
        </p:spPr>
      </p:cxnSp>
      <p:sp>
        <p:nvSpPr>
          <p:cNvPr id="31" name="56 Cerrar llave"/>
          <p:cNvSpPr>
            <a:spLocks/>
          </p:cNvSpPr>
          <p:nvPr/>
        </p:nvSpPr>
        <p:spPr bwMode="auto">
          <a:xfrm rot="-5400000">
            <a:off x="8183440" y="3702022"/>
            <a:ext cx="127239" cy="864094"/>
          </a:xfrm>
          <a:prstGeom prst="rightBrace">
            <a:avLst>
              <a:gd name="adj1" fmla="val 8340"/>
              <a:gd name="adj2" fmla="val 50000"/>
            </a:avLst>
          </a:prstGeom>
          <a:noFill/>
          <a:ln w="12700" algn="ctr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i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33" name="59 Imagen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99992" y="4781196"/>
            <a:ext cx="1360173" cy="204673"/>
          </a:xfrm>
          <a:prstGeom prst="rect">
            <a:avLst/>
          </a:prstGeom>
          <a:noFill/>
          <a:ln/>
          <a:effectLst/>
        </p:spPr>
      </p:pic>
      <p:pic>
        <p:nvPicPr>
          <p:cNvPr id="34" name="61 Imagen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40536" y="5141236"/>
            <a:ext cx="1165863" cy="204673"/>
          </a:xfrm>
          <a:prstGeom prst="rect">
            <a:avLst/>
          </a:prstGeom>
          <a:noFill/>
          <a:ln/>
          <a:effectLst/>
        </p:spPr>
      </p:pic>
      <p:pic>
        <p:nvPicPr>
          <p:cNvPr id="35" name="70 Imagen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67744" y="5154884"/>
            <a:ext cx="1894641" cy="177090"/>
          </a:xfrm>
          <a:prstGeom prst="rect">
            <a:avLst/>
          </a:prstGeom>
          <a:noFill/>
          <a:ln/>
          <a:effectLst/>
        </p:spPr>
      </p:pic>
      <p:sp>
        <p:nvSpPr>
          <p:cNvPr id="36" name="65 Flecha derecha"/>
          <p:cNvSpPr/>
          <p:nvPr/>
        </p:nvSpPr>
        <p:spPr>
          <a:xfrm>
            <a:off x="1331640" y="3683661"/>
            <a:ext cx="504056" cy="260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66 Flecha derecha"/>
          <p:cNvSpPr/>
          <p:nvPr/>
        </p:nvSpPr>
        <p:spPr>
          <a:xfrm>
            <a:off x="1475656" y="4187717"/>
            <a:ext cx="504056" cy="260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8" name="100 Conector recto de flecha"/>
          <p:cNvCxnSpPr/>
          <p:nvPr/>
        </p:nvCxnSpPr>
        <p:spPr>
          <a:xfrm>
            <a:off x="1992412" y="2844492"/>
            <a:ext cx="0" cy="180000"/>
          </a:xfrm>
          <a:prstGeom prst="straightConnector1">
            <a:avLst/>
          </a:prstGeom>
          <a:ln w="38100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45 Imagen" descr="TP_tmp.pn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10280" y="4578820"/>
            <a:ext cx="320041" cy="132283"/>
          </a:xfrm>
          <a:prstGeom prst="rect">
            <a:avLst/>
          </a:prstGeom>
          <a:noFill/>
          <a:ln/>
          <a:effectLst/>
        </p:spPr>
      </p:pic>
      <p:pic>
        <p:nvPicPr>
          <p:cNvPr id="40" name="49 Imagen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3528" y="4781196"/>
            <a:ext cx="3336964" cy="194310"/>
          </a:xfrm>
          <a:prstGeom prst="rect">
            <a:avLst/>
          </a:prstGeom>
          <a:noFill/>
          <a:ln/>
          <a:effectLst/>
        </p:spPr>
      </p:pic>
      <p:sp>
        <p:nvSpPr>
          <p:cNvPr id="41" name="50 Flecha izquierda y derecha"/>
          <p:cNvSpPr/>
          <p:nvPr/>
        </p:nvSpPr>
        <p:spPr>
          <a:xfrm>
            <a:off x="3735200" y="4722836"/>
            <a:ext cx="648072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58 Flecha curvada hacia la derecha"/>
          <p:cNvSpPr/>
          <p:nvPr/>
        </p:nvSpPr>
        <p:spPr>
          <a:xfrm rot="18181973">
            <a:off x="392969" y="4985349"/>
            <a:ext cx="309555" cy="57051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43" name="60 Imagen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6831" y="4231529"/>
            <a:ext cx="3616764" cy="20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50"/>
          <p:cNvSpPr>
            <a:spLocks noChangeArrowheads="1"/>
          </p:cNvSpPr>
          <p:nvPr/>
        </p:nvSpPr>
        <p:spPr bwMode="auto">
          <a:xfrm>
            <a:off x="7881560" y="4691773"/>
            <a:ext cx="1116930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i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45" name="72 Imagen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939920" y="4736485"/>
            <a:ext cx="1005577" cy="409917"/>
          </a:xfrm>
          <a:prstGeom prst="rect">
            <a:avLst/>
          </a:prstGeom>
          <a:noFill/>
          <a:ln/>
          <a:effectLst/>
        </p:spPr>
      </p:pic>
      <p:sp>
        <p:nvSpPr>
          <p:cNvPr id="46" name="46 Cerrar llave"/>
          <p:cNvSpPr>
            <a:spLocks/>
          </p:cNvSpPr>
          <p:nvPr/>
        </p:nvSpPr>
        <p:spPr bwMode="auto">
          <a:xfrm rot="-5400000">
            <a:off x="7249581" y="3738069"/>
            <a:ext cx="127239" cy="792000"/>
          </a:xfrm>
          <a:prstGeom prst="rightBrace">
            <a:avLst>
              <a:gd name="adj1" fmla="val 8340"/>
              <a:gd name="adj2" fmla="val 50000"/>
            </a:avLst>
          </a:prstGeom>
          <a:noFill/>
          <a:ln w="12700" algn="ctr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i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47" name="53 Imagen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98862" y="3899687"/>
            <a:ext cx="107724" cy="107724"/>
          </a:xfrm>
          <a:prstGeom prst="rect">
            <a:avLst/>
          </a:prstGeom>
          <a:noFill/>
          <a:ln/>
          <a:effectLst/>
        </p:spPr>
      </p:pic>
      <p:pic>
        <p:nvPicPr>
          <p:cNvPr id="48" name="55 Imagen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236296" y="3887182"/>
            <a:ext cx="172591" cy="139103"/>
          </a:xfrm>
          <a:prstGeom prst="rect">
            <a:avLst/>
          </a:prstGeom>
          <a:noFill/>
          <a:ln/>
          <a:effectLst/>
        </p:spPr>
      </p:pic>
      <p:pic>
        <p:nvPicPr>
          <p:cNvPr id="4" name="Imagen 3"/>
          <p:cNvPicPr>
            <a:picLocks/>
          </p:cNvPicPr>
          <p:nvPr>
            <p:custDataLst>
              <p:tags r:id="rId24"/>
            </p:custDataLst>
          </p:nvPr>
        </p:nvPicPr>
        <p:blipFill>
          <a:blip r:embed="rId5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46347"/>
            <a:ext cx="65659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94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6" grpId="0" animBg="1"/>
      <p:bldP spid="31" grpId="0" animBg="1"/>
      <p:bldP spid="36" grpId="0" animBg="1"/>
      <p:bldP spid="37" grpId="0" animBg="1"/>
      <p:bldP spid="41" grpId="0" animBg="1"/>
      <p:bldP spid="42" grpId="0" animBg="1"/>
      <p:bldP spid="44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294" name="5 CuadroTexto"/>
          <p:cNvSpPr txBox="1">
            <a:spLocks noChangeArrowheads="1"/>
          </p:cNvSpPr>
          <p:nvPr/>
        </p:nvSpPr>
        <p:spPr bwMode="auto">
          <a:xfrm>
            <a:off x="323850" y="14288"/>
            <a:ext cx="79200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 smtClean="0">
                <a:solidFill>
                  <a:schemeClr val="bg1"/>
                </a:solidFill>
                <a:latin typeface="Calibri" pitchFamily="34" charset="0"/>
              </a:rPr>
              <a:t>Polar actions on CH</a:t>
            </a:r>
            <a:r>
              <a:rPr lang="es-ES" sz="3600" baseline="30000" smtClean="0">
                <a:solidFill>
                  <a:schemeClr val="bg1"/>
                </a:solidFill>
                <a:latin typeface="Calibri" pitchFamily="34" charset="0"/>
              </a:rPr>
              <a:t>n</a:t>
            </a:r>
            <a:endParaRPr lang="es-ES" sz="3600" baseline="30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92150"/>
            <a:ext cx="9144000" cy="9048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296" name="35 CuadroTexto"/>
          <p:cNvSpPr txBox="1">
            <a:spLocks noChangeArrowheads="1"/>
          </p:cNvSpPr>
          <p:nvPr/>
        </p:nvSpPr>
        <p:spPr bwMode="auto">
          <a:xfrm>
            <a:off x="7308304" y="188641"/>
            <a:ext cx="16561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smtClean="0">
                <a:solidFill>
                  <a:schemeClr val="bg2"/>
                </a:solidFill>
                <a:latin typeface="Calibri" pitchFamily="34" charset="0"/>
              </a:rPr>
              <a:t>Sketch of the proof</a:t>
            </a:r>
            <a:endParaRPr lang="es-ES" sz="2000" i="1" baseline="30000">
              <a:solidFill>
                <a:schemeClr val="bg2"/>
              </a:solidFill>
              <a:latin typeface="Calibri" pitchFamily="34" charset="0"/>
            </a:endParaRPr>
          </a:p>
        </p:txBody>
      </p:sp>
      <p:cxnSp>
        <p:nvCxnSpPr>
          <p:cNvPr id="138" name="137 Conector angular"/>
          <p:cNvCxnSpPr>
            <a:stCxn id="140" idx="2"/>
            <a:endCxn id="147" idx="0"/>
          </p:cNvCxnSpPr>
          <p:nvPr/>
        </p:nvCxnSpPr>
        <p:spPr bwMode="auto">
          <a:xfrm rot="16200000" flipH="1">
            <a:off x="5148064" y="1412776"/>
            <a:ext cx="504056" cy="1656184"/>
          </a:xfrm>
          <a:prstGeom prst="bentConnector3">
            <a:avLst>
              <a:gd name="adj1" fmla="val 34670"/>
            </a:avLst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139" name="Rectangle 84"/>
          <p:cNvSpPr>
            <a:spLocks noChangeArrowheads="1"/>
          </p:cNvSpPr>
          <p:nvPr/>
        </p:nvSpPr>
        <p:spPr bwMode="auto">
          <a:xfrm>
            <a:off x="467544" y="2492896"/>
            <a:ext cx="3024336" cy="360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i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40" name="Rectangle 50"/>
          <p:cNvSpPr>
            <a:spLocks noChangeArrowheads="1"/>
          </p:cNvSpPr>
          <p:nvPr/>
        </p:nvSpPr>
        <p:spPr bwMode="auto">
          <a:xfrm>
            <a:off x="1511660" y="1628800"/>
            <a:ext cx="6120680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 i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141" name="140 Imagen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4840" y="1268760"/>
            <a:ext cx="5072797" cy="215037"/>
          </a:xfrm>
          <a:prstGeom prst="rect">
            <a:avLst/>
          </a:prstGeom>
          <a:noFill/>
          <a:ln/>
          <a:effectLst/>
        </p:spPr>
      </p:pic>
      <p:pic>
        <p:nvPicPr>
          <p:cNvPr id="142" name="141 Imagen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1103" y="908721"/>
            <a:ext cx="1295403" cy="215037"/>
          </a:xfrm>
          <a:prstGeom prst="rect">
            <a:avLst/>
          </a:prstGeom>
          <a:noFill/>
          <a:ln/>
          <a:effectLst/>
        </p:spPr>
      </p:pic>
      <p:pic>
        <p:nvPicPr>
          <p:cNvPr id="143" name="142 Imagen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81913" y="908720"/>
            <a:ext cx="1393853" cy="215037"/>
          </a:xfrm>
          <a:prstGeom prst="rect">
            <a:avLst/>
          </a:prstGeom>
          <a:noFill/>
          <a:ln/>
          <a:effectLst/>
        </p:spPr>
      </p:pic>
      <p:pic>
        <p:nvPicPr>
          <p:cNvPr id="144" name="143 Imagen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2349" y="2586618"/>
            <a:ext cx="2589954" cy="194246"/>
          </a:xfrm>
          <a:prstGeom prst="rect">
            <a:avLst/>
          </a:prstGeom>
          <a:noFill/>
          <a:ln/>
          <a:effectLst/>
        </p:spPr>
      </p:pic>
      <p:pic>
        <p:nvPicPr>
          <p:cNvPr id="145" name="144 Imagen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49575" y="908721"/>
            <a:ext cx="2774753" cy="215037"/>
          </a:xfrm>
          <a:prstGeom prst="rect">
            <a:avLst/>
          </a:prstGeom>
          <a:noFill/>
          <a:ln/>
          <a:effectLst/>
        </p:spPr>
      </p:pic>
      <p:pic>
        <p:nvPicPr>
          <p:cNvPr id="146" name="145 Imagen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37939" y="1720119"/>
            <a:ext cx="4868123" cy="215037"/>
          </a:xfrm>
          <a:prstGeom prst="rect">
            <a:avLst/>
          </a:prstGeom>
          <a:noFill/>
          <a:ln/>
          <a:effectLst/>
        </p:spPr>
      </p:pic>
      <p:sp>
        <p:nvSpPr>
          <p:cNvPr id="147" name="Rectangle 84"/>
          <p:cNvSpPr>
            <a:spLocks noChangeArrowheads="1"/>
          </p:cNvSpPr>
          <p:nvPr/>
        </p:nvSpPr>
        <p:spPr bwMode="auto">
          <a:xfrm>
            <a:off x="3635896" y="2492896"/>
            <a:ext cx="5184576" cy="360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i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149" name="148 Imagen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31143" y="2577604"/>
            <a:ext cx="4973861" cy="194190"/>
          </a:xfrm>
          <a:prstGeom prst="rect">
            <a:avLst/>
          </a:prstGeom>
          <a:noFill/>
          <a:ln/>
          <a:effectLst/>
        </p:spPr>
      </p:pic>
      <p:pic>
        <p:nvPicPr>
          <p:cNvPr id="2" name="Imagen 1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437" y="2255579"/>
            <a:ext cx="2675540" cy="15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32" name="137 Conector angular"/>
          <p:cNvCxnSpPr>
            <a:stCxn id="140" idx="2"/>
            <a:endCxn id="139" idx="0"/>
          </p:cNvCxnSpPr>
          <p:nvPr/>
        </p:nvCxnSpPr>
        <p:spPr bwMode="auto">
          <a:xfrm rot="5400000">
            <a:off x="3023828" y="944724"/>
            <a:ext cx="504056" cy="2592288"/>
          </a:xfrm>
          <a:prstGeom prst="bentConnector3">
            <a:avLst>
              <a:gd name="adj1" fmla="val 34524"/>
            </a:avLst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19" name="Rectangle 50"/>
          <p:cNvSpPr>
            <a:spLocks noChangeArrowheads="1"/>
          </p:cNvSpPr>
          <p:nvPr/>
        </p:nvSpPr>
        <p:spPr bwMode="auto">
          <a:xfrm>
            <a:off x="107504" y="3033791"/>
            <a:ext cx="8929718" cy="36694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i="1">
              <a:solidFill>
                <a:srgbClr val="FFFFFF"/>
              </a:solidFill>
              <a:latin typeface="Tahoma" pitchFamily="34" charset="0"/>
            </a:endParaRPr>
          </a:p>
        </p:txBody>
      </p:sp>
      <p:cxnSp>
        <p:nvCxnSpPr>
          <p:cNvPr id="20" name="64 Conector recto de flecha"/>
          <p:cNvCxnSpPr/>
          <p:nvPr/>
        </p:nvCxnSpPr>
        <p:spPr>
          <a:xfrm>
            <a:off x="1992412" y="2832769"/>
            <a:ext cx="0" cy="180000"/>
          </a:xfrm>
          <a:prstGeom prst="straightConnector1">
            <a:avLst/>
          </a:prstGeom>
          <a:ln w="38100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81 Imagen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7544" y="3501008"/>
            <a:ext cx="1360173" cy="204673"/>
          </a:xfrm>
          <a:prstGeom prst="rect">
            <a:avLst/>
          </a:prstGeom>
          <a:noFill/>
          <a:ln/>
          <a:effectLst/>
        </p:spPr>
      </p:pic>
      <p:pic>
        <p:nvPicPr>
          <p:cNvPr id="23" name="82 Imagen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48142" y="3501008"/>
            <a:ext cx="1165863" cy="204673"/>
          </a:xfrm>
          <a:prstGeom prst="rect">
            <a:avLst/>
          </a:prstGeom>
          <a:noFill/>
          <a:ln/>
          <a:effectLst/>
        </p:spPr>
      </p:pic>
      <p:pic>
        <p:nvPicPr>
          <p:cNvPr id="24" name="83 Imagen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7544" y="4363345"/>
            <a:ext cx="367894" cy="204673"/>
          </a:xfrm>
          <a:prstGeom prst="rect">
            <a:avLst/>
          </a:prstGeom>
          <a:noFill/>
          <a:ln/>
          <a:effectLst/>
        </p:spPr>
      </p:pic>
      <p:pic>
        <p:nvPicPr>
          <p:cNvPr id="25" name="85 Imagen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81992" y="3900868"/>
            <a:ext cx="448057" cy="189739"/>
          </a:xfrm>
          <a:prstGeom prst="rect">
            <a:avLst/>
          </a:prstGeom>
          <a:noFill/>
          <a:ln/>
          <a:effectLst/>
        </p:spPr>
      </p:pic>
      <p:sp>
        <p:nvSpPr>
          <p:cNvPr id="31" name="98 Cerrar llave"/>
          <p:cNvSpPr>
            <a:spLocks/>
          </p:cNvSpPr>
          <p:nvPr/>
        </p:nvSpPr>
        <p:spPr bwMode="auto">
          <a:xfrm rot="16200000">
            <a:off x="8032992" y="2967034"/>
            <a:ext cx="126000" cy="828000"/>
          </a:xfrm>
          <a:prstGeom prst="rightBrace">
            <a:avLst>
              <a:gd name="adj1" fmla="val 8340"/>
              <a:gd name="adj2" fmla="val 50000"/>
            </a:avLst>
          </a:prstGeom>
          <a:noFill/>
          <a:ln w="12700" algn="ctr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i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35" name="66 Imagen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049824" y="3153473"/>
            <a:ext cx="107724" cy="107724"/>
          </a:xfrm>
          <a:prstGeom prst="rect">
            <a:avLst/>
          </a:prstGeom>
          <a:noFill/>
          <a:ln/>
          <a:effectLst/>
        </p:spPr>
      </p:pic>
      <p:pic>
        <p:nvPicPr>
          <p:cNvPr id="42" name="71 Imagen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36402" y="3462942"/>
            <a:ext cx="3596038" cy="204673"/>
          </a:xfrm>
          <a:prstGeom prst="rect">
            <a:avLst/>
          </a:prstGeom>
          <a:noFill/>
          <a:ln/>
          <a:effectLst/>
        </p:spPr>
      </p:pic>
      <p:sp>
        <p:nvSpPr>
          <p:cNvPr id="44" name="59 Cerrar llave"/>
          <p:cNvSpPr>
            <a:spLocks/>
          </p:cNvSpPr>
          <p:nvPr/>
        </p:nvSpPr>
        <p:spPr bwMode="auto">
          <a:xfrm rot="-5400000">
            <a:off x="7050981" y="3056414"/>
            <a:ext cx="127239" cy="648000"/>
          </a:xfrm>
          <a:prstGeom prst="rightBrace">
            <a:avLst>
              <a:gd name="adj1" fmla="val 8340"/>
              <a:gd name="adj2" fmla="val 50000"/>
            </a:avLst>
          </a:prstGeom>
          <a:noFill/>
          <a:ln w="12700" algn="ctr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i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45" name="69 Imagen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059962" y="3140968"/>
            <a:ext cx="172591" cy="139103"/>
          </a:xfrm>
          <a:prstGeom prst="rect">
            <a:avLst/>
          </a:prstGeom>
          <a:noFill/>
          <a:ln/>
          <a:effectLst/>
        </p:spPr>
      </p:pic>
      <p:pic>
        <p:nvPicPr>
          <p:cNvPr id="46" name="78 Imagen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5400000" flipH="1">
            <a:off x="7722214" y="3731329"/>
            <a:ext cx="182880" cy="141427"/>
          </a:xfrm>
          <a:prstGeom prst="rect">
            <a:avLst/>
          </a:prstGeom>
          <a:noFill/>
          <a:ln/>
          <a:effectLst/>
        </p:spPr>
      </p:pic>
      <p:pic>
        <p:nvPicPr>
          <p:cNvPr id="49" name="50 Imagen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68396" y="4082338"/>
            <a:ext cx="1467615" cy="171450"/>
          </a:xfrm>
          <a:prstGeom prst="rect">
            <a:avLst/>
          </a:prstGeom>
          <a:noFill/>
          <a:ln/>
          <a:effectLst/>
        </p:spPr>
      </p:pic>
      <p:pic>
        <p:nvPicPr>
          <p:cNvPr id="51" name="52 Imagen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68395" y="4379803"/>
            <a:ext cx="1696216" cy="180594"/>
          </a:xfrm>
          <a:prstGeom prst="rect">
            <a:avLst/>
          </a:prstGeom>
          <a:noFill/>
          <a:ln/>
          <a:effectLst/>
        </p:spPr>
      </p:pic>
      <p:pic>
        <p:nvPicPr>
          <p:cNvPr id="8" name="Imagen 7"/>
          <p:cNvPicPr>
            <a:picLocks/>
          </p:cNvPicPr>
          <p:nvPr>
            <p:custDataLst>
              <p:tags r:id="rId19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79" y="5590673"/>
            <a:ext cx="2352452" cy="21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0" name="Flecha curvada hacia arriba 9"/>
          <p:cNvSpPr/>
          <p:nvPr/>
        </p:nvSpPr>
        <p:spPr>
          <a:xfrm rot="2388151">
            <a:off x="3403703" y="6032699"/>
            <a:ext cx="715045" cy="34981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2" name="Imagen 11"/>
          <p:cNvPicPr>
            <a:picLocks/>
          </p:cNvPicPr>
          <p:nvPr>
            <p:custDataLst>
              <p:tags r:id="rId20"/>
            </p:custDataLst>
          </p:nvPr>
        </p:nvPicPr>
        <p:blipFill>
          <a:blip r:embed="rId4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342" y="5621364"/>
            <a:ext cx="4419600" cy="18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4" name="Imagen 13"/>
          <p:cNvPicPr>
            <a:picLocks/>
          </p:cNvPicPr>
          <p:nvPr>
            <p:custDataLst>
              <p:tags r:id="rId21"/>
            </p:custDataLst>
          </p:nvPr>
        </p:nvPicPr>
        <p:blipFill>
          <a:blip r:embed="rId4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6134485"/>
            <a:ext cx="44196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7" name="Imagen 46"/>
          <p:cNvPicPr>
            <a:picLocks/>
          </p:cNvPicPr>
          <p:nvPr>
            <p:custDataLst>
              <p:tags r:id="rId22"/>
            </p:custDataLst>
          </p:nvPr>
        </p:nvPicPr>
        <p:blipFill>
          <a:blip r:embed="rId5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5123448"/>
            <a:ext cx="61087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7" name="78 Imagen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5400000" flipH="1">
            <a:off x="6845239" y="3731329"/>
            <a:ext cx="182880" cy="141427"/>
          </a:xfrm>
          <a:prstGeom prst="rect">
            <a:avLst/>
          </a:prstGeom>
          <a:noFill/>
          <a:ln/>
          <a:effectLst/>
        </p:spPr>
      </p:pic>
      <p:pic>
        <p:nvPicPr>
          <p:cNvPr id="53" name="Imagen 52"/>
          <p:cNvPicPr>
            <a:picLocks/>
          </p:cNvPicPr>
          <p:nvPr>
            <p:custDataLst>
              <p:tags r:id="rId24"/>
            </p:custDataLst>
          </p:nvPr>
        </p:nvPicPr>
        <p:blipFill>
          <a:blip r:embed="rId5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345" y="3900868"/>
            <a:ext cx="752096" cy="1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0" name="51 Imagen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20084" y="4363161"/>
            <a:ext cx="1544990" cy="204788"/>
          </a:xfrm>
          <a:prstGeom prst="rect">
            <a:avLst/>
          </a:prstGeom>
          <a:noFill/>
          <a:ln/>
          <a:effectLst/>
        </p:spPr>
      </p:pic>
      <p:sp>
        <p:nvSpPr>
          <p:cNvPr id="57" name="Abrir llave 56"/>
          <p:cNvSpPr/>
          <p:nvPr/>
        </p:nvSpPr>
        <p:spPr>
          <a:xfrm>
            <a:off x="3000703" y="4082338"/>
            <a:ext cx="137218" cy="787188"/>
          </a:xfrm>
          <a:prstGeom prst="leftBrace">
            <a:avLst>
              <a:gd name="adj1" fmla="val 8333"/>
              <a:gd name="adj2" fmla="val 53272"/>
            </a:avLst>
          </a:prstGeom>
          <a:ln w="28575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8" name="Imagen 57"/>
          <p:cNvPicPr>
            <a:picLocks/>
          </p:cNvPicPr>
          <p:nvPr>
            <p:custDataLst>
              <p:tags r:id="rId26"/>
            </p:custDataLst>
          </p:nvPr>
        </p:nvPicPr>
        <p:blipFill>
          <a:blip r:embed="rId5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396" y="4688933"/>
            <a:ext cx="1618491" cy="18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85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IGUEL@FLGHOPRQVVWYY57I" val="3668"/>
  <p:tag name="FIRSTMIGUEL@PSVGMLMLI9TJGEJ5" val="4202"/>
  <p:tag name="DEFAULTDISPLAY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&#10;\end{document}&#10;"/>
  <p:tag name="EMBEDFONTS" val="1"/>
  <p:tag name="FIRSTMIGUEL@MUEGIJRUSVWZY5H8" val="4546"/>
  <p:tag name="FIRSTGUEST305@3BEHOIXZAMFHLSEW" val="51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4cm}&#10;&#10;\begin{document}&#10;totally\\geodesic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87"/>
  <p:tag name="PICTUREFILESIZE" val="287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Cartan decomposition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220"/>
  <p:tag name="PICTUREFILESIZE" val="332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maximal flat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124"/>
  <p:tag name="PICTUREFILESIZE" val="193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\mathfrak{l}=\mathfrak{k}_0\oplus\mathfrak{a}\oplus\mathfrak{n}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126"/>
  <p:tag name="PICTUREFILESIZE" val="349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L=K_0AN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108"/>
  <p:tag name="PICTUREFILESIZE" val="309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(semi-direct product)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213"/>
  <p:tag name="PICTUREFILESIZE" val="338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lue def.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6"/>
  <p:tag name="PICTUREFILESIZE" val="127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\mathfrak{l}$ maximal parabolic subalgebra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309"/>
  <p:tag name="PICTUREFILESIZE" val="434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\[&#10;\violet&#10;{\mathfrak g} = {\mathfrak g}_{-2\alpha} \oplus {\mathfrak&#10;g}_{-\alpha} \oplus {\mathfrak k}_0 \oplus{\mathfrak a}\oplus {\mathfrak g}_\alpha&#10;\oplus {\mathfrak g}_{2\alpha}&#10;\]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335"/>
  <p:tag name="PICTUREFILESIZE" val="769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positive\\simple root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113"/>
  <p:tag name="PICTUREFILESIZE" val="315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\small&#10;$\violet \mathfrak{n}$ 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10"/>
  <p:tag name="PICTUREFILESIZE" val="116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4cm}&#10;&#10;\begin{document}&#10;submanifold that intersects all orbits of $\violet H$ orthogonally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559"/>
  <p:tag name="PICTUREFILESIZE" val="713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\small&#10;$\violet \mathfrak{g}_0$ 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16"/>
  <p:tag name="PICTUREFILESIZE" val="141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066"/>
  <p:tag name="BMPHEIGHT" val="191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L$ is the stabilizer of a point at infinity $\violet x\in \mathbb{C} H^n(\infty)&#10;\cong S^{2n-1}$&#10;\end{document}"/>
  <p:tag name="TRANSPARENT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H$ subgroup of $\violet SU(1,n)$ acting polarly on $\violet\mathbb{C}H^n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470"/>
  <p:tag name="PICTUREFILESIZE" val="849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\mathbb{C}H^n=G/K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120"/>
  <p:tag name="PICTUREFILESIZE" val="348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G=SU(1,n)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129"/>
  <p:tag name="PICTUREFILESIZE" val="365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\mathfrak{l}$ is parabolic subalgebra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240"/>
  <p:tag name="PICTUREFILESIZE" val="378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K=S(U(1)U(n))\cong U(n)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257"/>
  <p:tag name="PICTUREFILESIZE" val="641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\mathfrak{l}$ maximal subalgebra &#10;of $\violet \mathfrak{su}(1,n)$ containing $\violet\mathfrak{h}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451"/>
  <p:tag name="PICTUREFILESIZE" val="740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0cm}&#10;&#10;\begin{document}&#10;$\violet L$ leaves a totally geodesic subspace invariant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461"/>
  <p:tag name="PICTUREFILESIZE" val="615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508"/>
  <p:tag name="BMPHEIGHT" val="141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\begin{center}&#10;\blue Karpelevich-Mostow Theorem&#10;\end{center}&#10;\end{document}"/>
  <p:tag name="TRANSPARENT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14cm}&#10;&#10;\begin{document}&#10;the action admits a section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76"/>
  <p:tag name="PICTUREFILESIZE" val="335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\mathfrak{l}=\mathfrak{k}_0\oplus\mathfrak{a}\oplus\mathfrak{n}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126"/>
  <p:tag name="PICTUREFILESIZE" val="349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L=K_0AN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108"/>
  <p:tag name="PICTUREFILESIZE" val="309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\mathfrak{h}=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34"/>
  <p:tag name="PICTUREFILESIZE" val="160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\mathbb{C}^{n-1}$ 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47"/>
  <p:tag name="PICTUREFILESIZE" val="196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\small&#10;$\violet \mathfrak{n}$ 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10"/>
  <p:tag name="PICTUREFILESIZE" val="116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\[&#10;\violet&#10;{\mathfrak g} = {\mathfrak g}_{-2\alpha} \oplus {\mathfrak&#10;g}_{-\alpha} \oplus {\mathfrak k}_0 \oplus{\mathfrak a}\oplus {\mathfrak g}_\alpha&#10;\oplus {\mathfrak g}_{2\alpha}&#10;\]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333"/>
  <p:tag name="PICTUREFILESIZE" val="767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\small&#10;$\violet \mathfrak{g}_0$ 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16"/>
  <p:tag name="PICTUREFILESIZE" val="141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\cong$ 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18"/>
  <p:tag name="PICTUREFILESIZE" val="128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\mathfrak{b}$ subspace of $\violet\mathfrak{a}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154"/>
  <p:tag name="PICTUREFILESIZE" val="307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\mathfrak{q}$ subalgebra of $\violet\mathfrak{k}_0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178"/>
  <p:tag name="PICTUREFILESIZE" val="370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7cm}&#10;&#10;\begin{document}&#10;$\violet H$  acts polarly on $\violet M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06"/>
  <p:tag name="PICTUREFILESIZE" val="394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16"/>
  <p:tag name="BMPHEIGHT" val="166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Q\times(\mathfrak{g}_\alpha\ominus\mathfrak{w})\to&#10;\mathfrak{g}_\alpha\ominus\mathfrak{w}$&#10;\end{document}"/>
  <p:tag name="TRANSPARENT" val="Tru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408"/>
  <p:tag name="BMPHEIGHT" val="141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is a polar action with totally real section&#10;\end{document}"/>
  <p:tag name="TRANSPARENT" val="Tru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875"/>
  <p:tag name="BMPHEIGHT" val="383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orbit equivalent to the isotropy representation\\of a Hermitian symmetric space&#10;\end{document}"/>
  <p:tag name="TRANSPARENT" val="Tru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716"/>
  <p:tag name="BMPHEIGHT" val="166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Normal space to $\violet H\cdot o$ is isomorphic to $\violet (\mathfrak{a}\ominus\mathfrak{b})\oplus&#10;(\mathfrak{g}_\alpha\ominus\mathfrak{w})$&#10;\end{document}"/>
  <p:tag name="TRANSPARENT" val="Tru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\cong$ 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18"/>
  <p:tag name="PICTUREFILESIZE" val="128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58"/>
  <p:tag name="BMPHEIGHT" val="166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\mathfrak{u}(n-1)$ &#10;\end{document}"/>
  <p:tag name="TRANSPARENT" val="Tru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\mathfrak{q}\oplus\mathfrak{b}\oplus\mathfrak{w}\oplus\mathfrak{g}_{2\alpha}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143"/>
  <p:tag name="PICTUREFILESIZE" val="438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416"/>
  <p:tag name="BMPHEIGHT" val="158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\mathfrak{w}$ subspace of $\violet\mathfrak{g}_\alpha$&#10;\end{document}"/>
  <p:tag name="TRANSPARENT" val="Tru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\mathbb{C}H^n=G/K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120"/>
  <p:tag name="PICTUREFILESIZE" val="348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G=SU(1,n)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129"/>
  <p:tag name="PICTUREFILESIZE" val="365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lue def.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6"/>
  <p:tag name="PICTUREFILESIZE" val="127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K=S(U(1)U(n))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177"/>
  <p:tag name="PICTUREFILESIZE" val="489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\small&#10;\[&#10;\violet&#10;{\mathfrak g} = {\mathfrak g}_{-2\alpha} \oplus {\mathfrak&#10;g}_{-\alpha} \oplus {\mathfrak k}_0 \oplus{\mathfrak a}\oplus {\mathfrak g}_\alpha&#10;\oplus {\mathfrak g}_{2\alpha}&#10;\]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266"/>
  <p:tag name="PICTUREFILESIZE" val="575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\mathbb{C}^{n-1}$ 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47"/>
  <p:tag name="PICTUREFILESIZE" val="196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\cong$ 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18"/>
  <p:tag name="PICTUREFILESIZE" val="128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083"/>
  <p:tag name="BMPHEIGHT" val="391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30cm}&#10;&#10;\begin{document}&#10;J.\ C.\ D\'iaz-Ramos, M.\ Dom\'inguez-V\'azquez, A.\ Kollross: Polar actions on complex hyperbolic spaces, &#10;arXiv:1208.2823v2 [math.DG].&#10;\end{document}"/>
  <p:tag name="TRANSPARENT" val="Tru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983"/>
  <p:tag name="BMPHEIGHT" val="166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4.5cm}&#10;&#10;\begin{document}&#10;$\violet \mathfrak{q}$ subalgebra of~$\violet\mathfrak{u}(n-k)$&#10;\end{document}"/>
  <p:tag name="TRANSPARENT" val="Tru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75"/>
  <p:tag name="BMPHEIGHT" val="175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4.5cm}&#10;&#10;\begin{document}&#10;$\violet k\in\{0,\dots,n\}$&#10;\end{document}"/>
  <p:tag name="TRANSPARENT" val="Tru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916"/>
  <p:tag name="BMPHEIGHT" val="166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4.5cm}&#10;&#10;\begin{document}&#10;$\violet\mathfrak{h} = \mathfrak{q} \oplus \mathfrak{so}(1,k)  \subset \mathfrak{u}(n-k)&#10;    \oplus \mathfrak{su}(1,k)$&#10;\end{document}"/>
  <p:tag name="TRANSPARENT" val="Tru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83"/>
  <p:tag name="BMPHEIGHT" val="150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4.5cm}&#10;&#10;\begin{document}&#10;$\violet\mathfrak{b}$ subspace of~$\violet\mathfrak{a}$&#10;\end{document}"/>
  <p:tag name="TRANSPARENT" val="Tru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91"/>
  <p:tag name="BMPHEIGHT" val="158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4.5cm}&#10;&#10;\begin{document}&#10;$\violet\mathfrak{w}$ real&#10;    subspace of~$\violet\mathfrak{g}_{\alpha}$&#10;\end{document}"/>
  <p:tag name="TRANSPARENT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14cm}&#10;&#10;\begin{document}&#10;the action is polar with flat section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67"/>
  <p:tag name="PICTUREFILESIZE" val="456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708"/>
  <p:tag name="BMPHEIGHT" val="158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4.5cm}&#10;&#10;\begin{document}&#10;$\violet\mathfrak{q}$ subalgebra &#10;of~$\violet\mathfrak{k}_0$&#10;    normalizing~$\violet\mathfrak{w}$&#10;\end{document}"/>
  <p:tag name="TRANSPARENT" val="Tru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375"/>
  <p:tag name="BMPHEIGHT" val="166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4.5cm}&#10;&#10;\begin{document}&#10;$\violet\mathfrak{h} = \mathfrak{q} \oplus \mathfrak{b} \oplus \mathfrak{w} \oplus &#10;\mathfrak{g}_{2\alpha}\subset\mathfrak{su}(1,n)$&#10;\end{document}"/>
  <p:tag name="TRANSPARENT" val="Tru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708"/>
  <p:tag name="BMPHEIGHT" val="391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4.5cm}&#10;&#10;\begin{document}&#10;$\violet Q\subset \violet U(n-k)$ acts polarly with a\\ totally real&#10;    section on~$\violet\mathbb{C}^{n-k}$&#10;\end{document}"/>
  <p:tag name="TRANSPARENT" val="Tru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533"/>
  <p:tag name="BMPHEIGHT" val="191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4.5cm}&#10;&#10;\begin{document}&#10;$\violet H\cdot o$ is a totally geodesic $\violet \mathbb{R} H^k$&#10;\end{document}"/>
  <p:tag name="TRANSPARENT" val="Tru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266"/>
  <p:tag name="BMPHEIGHT" val="133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4.5cm}&#10;&#10;\begin{document}&#10;$\violet H\cdot o$ is a minimal submanifold iff $\violet \mathfrak{b}=\mathfrak{a}$&#10;\end{document}"/>
  <p:tag name="TRANSPARENT" val="Tru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583"/>
  <p:tag name="BMPHEIGHT" val="358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4.5cm}&#10;&#10;\begin{document}&#10;The other orbits are contained\\ in tubes around $\violet H\cdot o\cong \mathbb{R}H^k$&#10;\end{document}"/>
  <p:tag name="TRANSPARENT" val="Tru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300"/>
  <p:tag name="BMPHEIGHT" val="625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4.5cm}&#10;&#10;\begin{document}&#10;The other orbits are contained\\ in tubes around $\violet H\cdot o$, which\\&#10;are isoparametric hypersurfaces (CMC)&#10;\end{document}"/>
  <p:tag name="TRANSPARENT" val="Tru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250"/>
  <p:tag name="BMPHEIGHT" val="400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6.5cm}&#10;&#10;\begin{document}&#10;{\blue \bf Theorem.} &#10;An isometric action on $\violet\mathbb{C}H^n$ is polar if and only if it is orbit equivalent&#10;to the action of a Lie group $\violet H\subset U(1,n)$ with Lie algebra:&#10;\end{document}"/>
  <p:tag name="TRANSPARENT" val="Tru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891"/>
  <p:tag name="BMPHEIGHT" val="633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4.5cm}&#10;&#10;\begin{document}&#10;$\violet Q\subset U(n-1)$&#10;    acts polarly with a\\ totally real section  on&#10;    the\\ orthogonal complement of~$\violet\mathfrak{w}$&#10;    in~$\violet\mathfrak{g}_{\alpha}$&#10;\end{document}"/>
  <p:tag name="TRANSPARENT" val="Tru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033"/>
  <p:tag name="BMPHEIGHT" val="391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4.5cm}&#10;&#10;\begin{document}&#10;$\violet H\cdot o$ is totally geodesic iff $\violet \mathfrak{b}=\mathfrak{a}$ and&#10; \\ $\violet \mathfrak{w}\subset \mathfrak{g}_\alpha\cong&#10;\mathbb{C}^{n-1}$ is complex&#10;\end{document}"/>
  <p:tag name="TRANSPARENT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7cm}&#10;&#10;\begin{document}&#10;$\violet H$  acts hyperpolarly on $\violet M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62"/>
  <p:tag name="PICTUREFILESIZE" val="470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lue def.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6"/>
  <p:tag name="PICTUREFILESIZE" val="127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4cm}&#10;&#10;\begin{document}&#10;\tiny&#10;not polar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64"/>
  <p:tag name="PICTUREFILESIZE" val="147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566"/>
  <p:tag name="BMPHEIGHT" val="166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\mathrm{Isom}(M)$ isometry group of $\violet M$&#10;\end{document}"/>
  <p:tag name="TRANSPARENT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Submanifolds with a high degree of \emph{symmetry}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68"/>
  <p:tag name="PICTUREFILESIZE" val="590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450"/>
  <p:tag name="BMPHEIGHT" val="166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H\subset \mathrm{Isom}(M)$ closed subgroup of the isometry group&#10;\end{document}"/>
  <p:tag name="TRANSPARENT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isotropy representations&#10;of semisimple symmetric spaces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570"/>
  <p:tag name="PICTUREFILESIZE" val="654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\blue Dadok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64"/>
  <p:tag name="PICTUREFILESIZE" val="163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S^n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4"/>
  <p:tag name="PICTUREFILESIZE" val="165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\blue Wu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32"/>
  <p:tag name="PICTUREFILESIZE" val="130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{\blue \bf Problem.} Classify polar actions up to orbit equivalence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565"/>
  <p:tag name="PICTUREFILESIZE" val="675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\[&#10;\violet&#10;\begin{array}{ccl}&#10;K\times T_{eK}(G/K)&amp;\to&amp;T_{eK}(G/K)\\&#10;(k,v)&amp;\mapsto&amp; k_*v&#10;\end{array}&#10;\]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300"/>
  <p:tag name="PICTUREFILESIZE" val="1022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G/K$ symmetric space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221"/>
  <p:tag name="PICTUREFILESIZE" val="414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8"/>
  <p:tag name="BMPHEIGHT" val="125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\mathbb{R}^n$&#10;\end{document}"/>
  <p:tag name="TRANSPARENT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66"/>
  <p:tag name="BMPHEIGHT" val="125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\mathbb{R} H^n$&#10;\end{document}"/>
  <p:tag name="TRANSPARENT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Homogeneous\\submanifolds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40"/>
  <p:tag name="PICTUREFILESIZE" val="374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191"/>
  <p:tag name="BMPHEIGHT" val="391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products of translation group $\violet \mathbb{R}^k$&#10;and a group acting polarly on $\violet S^{n-k-1}$&#10;\end{document}"/>
  <p:tag name="TRANSPARENT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SO(1,k)\times H$ or $\violet N\times H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227"/>
  <p:tag name="PICTUREFILESIZE" val="526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766"/>
  <p:tag name="BMPHEIGHT" val="183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H$ acts polarly on $\violet S^{n-k-1}\subset\mathbb{R}^{n-k}$&#10;\end{document}"/>
  <p:tag name="TRANSPARENT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625"/>
  <p:tag name="BMPHEIGHT" val="150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cohomogeneity one&#10;\end{document}"/>
  <p:tag name="TRANSPARENT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991"/>
  <p:tag name="BMPHEIGHT" val="150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cohomogeneity two, not hyperpolar&#10;\end{document}"/>
  <p:tag name="TRANSPARENT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408"/>
  <p:tag name="BMPHEIGHT" val="208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G=\mathrm{Isom}(G/K)^0$&#10;\end{document}"/>
  <p:tag name="TRANSPARENT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316"/>
  <p:tag name="BMPHEIGHT" val="175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K=$ stabilizer of $\violet eK\in G/K$&#10;\end{document}"/>
  <p:tag name="TRANSPARENT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75"/>
  <p:tag name="BMPHEIGHT" val="175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k\in\{0,\dots,n\}$ &#10;\end{document}"/>
  <p:tag name="TRANSPARENT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900"/>
  <p:tag name="BMPHEIGHT" val="391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N\subset SO(1,k)$&#10;acts on a totally\\ geodesic $\violet \mathbb{R} H^k$ yielding horospheres&#10;\end{document}"/>
  <p:tag name="TRANSPARENT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\mathbb{C} P^n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1"/>
  <p:tag name="PICTUREFILESIZE" val="20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Classify them!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39"/>
  <p:tag name="PICTUREFILESIZE" val="246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\begin{center}&#10;\blue Podest\`a\\\vspace{-1ex}Thorbergsson&#10;\end{center}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137"/>
  <p:tag name="PICTUREFILESIZE" val="329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projection of isotropy representations &#10;of\\Hermitian symmetric spaces via Hopf map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427"/>
  <p:tag name="PICTUREFILESIZE" val="946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\exists$ polar,\\non-hyperpolar\\actions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152"/>
  <p:tag name="PICTUREFILESIZE" val="469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Irreducible symmetric\\spaces of compact type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240"/>
  <p:tag name="PICTUREFILESIZE" val="591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\begin{center}&#10;rank one&#10;\end{center}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86"/>
  <p:tag name="PICTUREFILESIZE" val="170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\begin{center}&#10;rank $\violet\geq 2$&#10;\end{center}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85"/>
  <p:tag name="PICTUREFILESIZE" val="221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\begin{center}&#10;\blue Podest\`a\\\vspace{-1ex}Thorbergsson&#10;\end{center}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137"/>
  <p:tag name="PICTUREFILESIZE" val="329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\begin{center}&#10;\blue Kollross&#10;\end{center}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78"/>
  <p:tag name="PICTUREFILESIZE" val="169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\begin{center}&#10;\blue Kollross\\\vspace{-1ex}Lytchak&#10;\end{center}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80"/>
  <p:tag name="PICTUREFILESIZE" val="264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Classification of\\hyperpolar actions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184"/>
  <p:tag name="PICTUREFILESIZE" val="479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Polar actions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31"/>
  <p:tag name="PICTUREFILESIZE" val="220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\begin{center}&#10;Polar actions are hyperpolar&#10;\end{center}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283"/>
  <p:tag name="PICTUREFILESIZE" val="383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Riemannian\\submersion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15"/>
  <p:tag name="PICTUREFILESIZE" val="316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pi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2"/>
  <p:tag name="PICTUREFILESIZE" val="120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mathbb{C} P^n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1"/>
  <p:tag name="PICTUREFILESIZE" val="206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fiber $\violet S^{1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6"/>
  <p:tag name="PICTUREFILESIZE" val="215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83"/>
  <p:tag name="BMPHEIGHT" val="208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S^{2n+1}\subset T_{eK}(G/K)$&#10;\end{document}"/>
  <p:tag name="TRANSPARENT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733"/>
  <p:tag name="BMPHEIGHT" val="400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G/K$ Hermitian symmetric space \\(K\&quot;ahler manifold)&#10;\end{document}"/>
  <p:tag name="TRANSPARENT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575"/>
  <p:tag name="BMPHEIGHT" val="383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Almost nothing is known for\\ noncompact symmetric spaces&#10;\end{document}"/>
  <p:tag name="TRANSPARENT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pi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2"/>
  <p:tag name="PICTUREFILESIZE" val="120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91"/>
  <p:tag name="BMPHEIGHT" val="175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AdS^{2n+1}\subset \mathbb{C}^{n,1}$&#10;\end{document}"/>
  <p:tag name="TRANSPARENT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Isoparametric\\foliations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35"/>
  <p:tag name="PICTUREFILESIZE" val="348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91"/>
  <p:tag name="BMPHEIGHT" val="625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\mathbb{C} H^n$ is a\\ complex space form\\ of negative curvature&#10;\end{document}"/>
  <p:tag name="TRANSPARENT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58"/>
  <p:tag name="BMPHEIGHT" val="133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mathbb{C} H^n$&#10;\end{document}"/>
  <p:tag name="TRANSPARENT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658"/>
  <p:tag name="BMPHEIGHT" val="383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5cm}&#10;&#10;\begin{document}&#10;A simply connected, compact mnfd of $\violet K&gt;0$ admits a polar action\\ of cohom&#10;$\violet \geq 2$ iff is diffeomorphic to a rank one symmetric space&#10;\end{document}"/>
  <p:tag name="TRANSPARENT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141"/>
  <p:tag name="BMPHEIGHT" val="441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\begin{center}&#10;\blue Fang\\\vspace{-1ex} Grove\\\vspace{-1ex}Thorbergsson&#10;\end{center}&#10;\end{document}"/>
  <p:tag name="TRANSPARENT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H$ subgroup of $\violet SU(1,n)$ acting polarly on $\violet\mathbb{C}H^n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470"/>
  <p:tag name="PICTUREFILESIZE" val="849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\mathbb{C}H^n=G/K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120"/>
  <p:tag name="PICTUREFILESIZE" val="348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G=SU(1,n)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129"/>
  <p:tag name="PICTUREFILESIZE" val="365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\mathfrak{l}$ is parabolic subalgebra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240"/>
  <p:tag name="PICTUREFILESIZE" val="378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K=S(U(1)U(n))\cong U(n)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257"/>
  <p:tag name="PICTUREFILESIZE" val="641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\mathfrak{l}$ maximal subalgebra &#10;of $\violet \mathfrak{su}(1,n)$ containing $\violet\mathfrak{h}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451"/>
  <p:tag name="PICTUREFILESIZE" val="740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Characterize them!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89"/>
  <p:tag name="PICTUREFILESIZE" val="280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0cm}&#10;&#10;\begin{document}&#10;$\violet L$ leaves a totally geodesic subspace invariant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461"/>
  <p:tag name="PICTUREFILESIZE" val="615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508"/>
  <p:tag name="BMPHEIGHT" val="141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\begin{center}&#10;\blue Karpelevich-Mostow Theorem&#10;\end{center}&#10;\end{document}"/>
  <p:tag name="TRANSPARENT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H$ subgroup of $\violet SU(1,n)$ acting polarly on $\violet\mathbb{C}H^n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470"/>
  <p:tag name="PICTUREFILESIZE" val="849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\mathbb{C}H^n=G/K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120"/>
  <p:tag name="PICTUREFILESIZE" val="348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G=SU(1,n)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129"/>
  <p:tag name="PICTUREFILESIZE" val="365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\mathfrak{l}$ is parabolic subalgebra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240"/>
  <p:tag name="PICTUREFILESIZE" val="378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K=S(U(1)U(n))\cong U(n)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257"/>
  <p:tag name="PICTUREFILESIZE" val="641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\mathfrak{l}$ maximal subalgebra &#10;of $\violet \mathfrak{su}(1,n)$ containing $\violet\mathfrak{h}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451"/>
  <p:tag name="PICTUREFILESIZE" val="740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0cm}&#10;&#10;\begin{document}&#10;$\violet L$ leaves a totally geodesic subspace invariant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461"/>
  <p:tag name="PICTUREFILESIZE" val="615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508"/>
  <p:tag name="BMPHEIGHT" val="141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\begin{center}&#10;\blue Karpelevich-Mostow Theorem&#10;\end{center}&#10;\end{document}"/>
  <p:tag name="TRANSPARENT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075"/>
  <p:tag name="BMPHEIGHT" val="158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Are there inhomogeneous examples?&#10;\end{center}&#10;\end{document}"/>
  <p:tag name="TRANSPARENT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the action of $\violet SO(1,n)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222"/>
  <p:tag name="PICTUREFILESIZE" val="445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\mathfrak{l}=\mathfrak{su}(1,k)\oplus\mathfrak{u}(n-k)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210"/>
  <p:tag name="PICTUREFILESIZE" val="530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\mathfrak{l}=\mathfrak{so}(1,n)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106"/>
  <p:tag name="PICTUREFILESIZE" val="319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\tiny&#10;$\violet k\in\{0,\dots,n-1\}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116"/>
  <p:tag name="PICTUREFILESIZE" val="261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H$ is orbit equivalent to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236"/>
  <p:tag name="PICTUREFILESIZE" val="394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H_1$ acts polarly on $\violet\mathbb{C}H^k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236"/>
  <p:tag name="PICTUREFILESIZE" val="480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Q$ corresponds to a polar action on $\violet \mathbb{C}P^{n-k-1}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451"/>
  <p:tag name="PICTUREFILESIZE" val="692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the action of $\violet H_1\times Q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209"/>
  <p:tag name="PICTUREFILESIZE" val="392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H$ subgroup of $\violet SU(1,n)$ acting polarly on $\violet\mathbb{C}H^n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470"/>
  <p:tag name="PICTUREFILESIZE" val="849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\mathbb{C}H^n=G/K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120"/>
  <p:tag name="PICTUREFILESIZE" val="34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M$ Riemannian manifold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242"/>
  <p:tag name="PICTUREFILESIZE" val="365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G=SU(1,n)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129"/>
  <p:tag name="PICTUREFILESIZE" val="365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\mathfrak{l}$ is parabolic subalgebra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240"/>
  <p:tag name="PICTUREFILESIZE" val="378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K=S(U(1)U(n))\cong U(n)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257"/>
  <p:tag name="PICTUREFILESIZE" val="641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\mathfrak{l}$ maximal subalgebra &#10;of $\violet \mathfrak{su}(1,n)$ containing $\violet\mathfrak{h}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451"/>
  <p:tag name="PICTUREFILESIZE" val="740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0cm}&#10;&#10;\begin{document}&#10;$\violet L$ leaves a totally geodesic subspace invariant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461"/>
  <p:tag name="PICTUREFILESIZE" val="615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508"/>
  <p:tag name="BMPHEIGHT" val="141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\begin{center}&#10;\blue Karpelevich-Mostow Theorem&#10;\end{center}&#10;\end{document}"/>
  <p:tag name="TRANSPARENT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o\in \mathbb{C}H^n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79"/>
  <p:tag name="PICTUREFILESIZE" val="275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\mathfrak{g}=\mathfrak{k}\oplus\mathfrak{p}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84"/>
  <p:tag name="PICTUREFILESIZE" val="277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\mathfrak{a}$ line in $\violet \mathfrak{p}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95"/>
  <p:tag name="PICTUREFILESIZE" val="224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root space decomposition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258"/>
  <p:tag name="PICTUREFILESIZE" val="3556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chemeClr val="accent4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11626555</TotalTime>
  <Words>87</Words>
  <Application>Microsoft Office PowerPoint</Application>
  <PresentationFormat>Presentación en pantalla (4:3)</PresentationFormat>
  <Paragraphs>29</Paragraphs>
  <Slides>10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Segoe UI Semibold</vt:lpstr>
      <vt:lpstr>Tahoma</vt:lpstr>
      <vt:lpstr>Tema de Office</vt:lpstr>
      <vt:lpstr>Polar actions on  complex hyperbolic spaces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isoparametric hypersurfaces in complex hyperbolic spaces</dc:title>
  <dc:creator>Miguel</dc:creator>
  <cp:lastModifiedBy>Miguel</cp:lastModifiedBy>
  <cp:revision>1210</cp:revision>
  <dcterms:created xsi:type="dcterms:W3CDTF">2010-06-26T16:21:33Z</dcterms:created>
  <dcterms:modified xsi:type="dcterms:W3CDTF">2014-07-28T01:48:45Z</dcterms:modified>
</cp:coreProperties>
</file>