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notesMasterIdLst>
    <p:notesMasterId r:id="rId32"/>
  </p:notesMasterIdLst>
  <p:sldIdLst>
    <p:sldId id="439" r:id="rId2"/>
    <p:sldId id="472" r:id="rId3"/>
    <p:sldId id="607" r:id="rId4"/>
    <p:sldId id="606" r:id="rId5"/>
    <p:sldId id="608" r:id="rId6"/>
    <p:sldId id="501" r:id="rId7"/>
    <p:sldId id="566" r:id="rId8"/>
    <p:sldId id="343" r:id="rId9"/>
    <p:sldId id="609" r:id="rId10"/>
    <p:sldId id="363" r:id="rId11"/>
    <p:sldId id="366" r:id="rId12"/>
    <p:sldId id="463" r:id="rId13"/>
    <p:sldId id="509" r:id="rId14"/>
    <p:sldId id="600" r:id="rId15"/>
    <p:sldId id="512" r:id="rId16"/>
    <p:sldId id="585" r:id="rId17"/>
    <p:sldId id="571" r:id="rId18"/>
    <p:sldId id="516" r:id="rId19"/>
    <p:sldId id="588" r:id="rId20"/>
    <p:sldId id="590" r:id="rId21"/>
    <p:sldId id="560" r:id="rId22"/>
    <p:sldId id="593" r:id="rId23"/>
    <p:sldId id="382" r:id="rId24"/>
    <p:sldId id="604" r:id="rId25"/>
    <p:sldId id="591" r:id="rId26"/>
    <p:sldId id="597" r:id="rId27"/>
    <p:sldId id="605" r:id="rId28"/>
    <p:sldId id="592" r:id="rId29"/>
    <p:sldId id="422" r:id="rId30"/>
    <p:sldId id="581" r:id="rId31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33"/>
    <a:srgbClr val="ECC0D4"/>
    <a:srgbClr val="008000"/>
    <a:srgbClr val="FF66FF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3403" autoAdjust="0"/>
  </p:normalViewPr>
  <p:slideViewPr>
    <p:cSldViewPr>
      <p:cViewPr varScale="1">
        <p:scale>
          <a:sx n="127" d="100"/>
          <a:sy n="127" d="100"/>
        </p:scale>
        <p:origin x="1200" y="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64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1A2D82-60EF-4138-9B31-46225A5CD233}" type="datetimeFigureOut">
              <a:rPr lang="ko-KR" altLang="en-US" smtClean="0"/>
              <a:t>2019-11-05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298228-F260-4D98-993F-7506E196ACD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170433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166B7-ED46-464E-8002-CAB9001992C7}" type="datetimeFigureOut">
              <a:rPr lang="ko-KR" altLang="en-US" smtClean="0"/>
              <a:pPr/>
              <a:t>2019-11-05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6BC19-3F14-4FDD-A0C9-8C883B5B347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670710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166B7-ED46-464E-8002-CAB9001992C7}" type="datetimeFigureOut">
              <a:rPr lang="ko-KR" altLang="en-US" smtClean="0"/>
              <a:pPr/>
              <a:t>2019-11-05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6BC19-3F14-4FDD-A0C9-8C883B5B347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87926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166B7-ED46-464E-8002-CAB9001992C7}" type="datetimeFigureOut">
              <a:rPr lang="ko-KR" altLang="en-US" smtClean="0"/>
              <a:pPr/>
              <a:t>2019-11-05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6BC19-3F14-4FDD-A0C9-8C883B5B347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69541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166B7-ED46-464E-8002-CAB9001992C7}" type="datetimeFigureOut">
              <a:rPr lang="ko-KR" altLang="en-US" smtClean="0"/>
              <a:pPr/>
              <a:t>2019-11-05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6BC19-3F14-4FDD-A0C9-8C883B5B347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19813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166B7-ED46-464E-8002-CAB9001992C7}" type="datetimeFigureOut">
              <a:rPr lang="ko-KR" altLang="en-US" smtClean="0"/>
              <a:pPr/>
              <a:t>2019-11-05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6BC19-3F14-4FDD-A0C9-8C883B5B347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44394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166B7-ED46-464E-8002-CAB9001992C7}" type="datetimeFigureOut">
              <a:rPr lang="ko-KR" altLang="en-US" smtClean="0"/>
              <a:pPr/>
              <a:t>2019-11-05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6BC19-3F14-4FDD-A0C9-8C883B5B347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01570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166B7-ED46-464E-8002-CAB9001992C7}" type="datetimeFigureOut">
              <a:rPr lang="ko-KR" altLang="en-US" smtClean="0"/>
              <a:pPr/>
              <a:t>2019-11-05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6BC19-3F14-4FDD-A0C9-8C883B5B347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761710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166B7-ED46-464E-8002-CAB9001992C7}" type="datetimeFigureOut">
              <a:rPr lang="ko-KR" altLang="en-US" smtClean="0"/>
              <a:pPr/>
              <a:t>2019-11-05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6BC19-3F14-4FDD-A0C9-8C883B5B347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04683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166B7-ED46-464E-8002-CAB9001992C7}" type="datetimeFigureOut">
              <a:rPr lang="ko-KR" altLang="en-US" smtClean="0"/>
              <a:pPr/>
              <a:t>2019-11-05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6BC19-3F14-4FDD-A0C9-8C883B5B347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66695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166B7-ED46-464E-8002-CAB9001992C7}" type="datetimeFigureOut">
              <a:rPr lang="ko-KR" altLang="en-US" smtClean="0"/>
              <a:pPr/>
              <a:t>2019-11-05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6BC19-3F14-4FDD-A0C9-8C883B5B347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993106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166B7-ED46-464E-8002-CAB9001992C7}" type="datetimeFigureOut">
              <a:rPr lang="ko-KR" altLang="en-US" smtClean="0"/>
              <a:pPr/>
              <a:t>2019-11-05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6BC19-3F14-4FDD-A0C9-8C883B5B347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34901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6166B7-ED46-464E-8002-CAB9001992C7}" type="datetimeFigureOut">
              <a:rPr lang="ko-KR" altLang="en-US" smtClean="0"/>
              <a:pPr/>
              <a:t>2019-11-05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26BC19-3F14-4FDD-A0C9-8C883B5B347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09665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25.png"/><Relationship Id="rId3" Type="http://schemas.openxmlformats.org/officeDocument/2006/relationships/image" Target="../media/image21.png"/><Relationship Id="rId7" Type="http://schemas.openxmlformats.org/officeDocument/2006/relationships/image" Target="../media/image32.png"/><Relationship Id="rId12" Type="http://schemas.openxmlformats.org/officeDocument/2006/relationships/image" Target="../media/image2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23.png"/><Relationship Id="rId5" Type="http://schemas.openxmlformats.org/officeDocument/2006/relationships/image" Target="../media/image151.png"/><Relationship Id="rId10" Type="http://schemas.openxmlformats.org/officeDocument/2006/relationships/image" Target="../media/image35.png"/><Relationship Id="rId4" Type="http://schemas.openxmlformats.org/officeDocument/2006/relationships/image" Target="../media/image22.png"/><Relationship Id="rId9" Type="http://schemas.openxmlformats.org/officeDocument/2006/relationships/image" Target="../media/image34.png"/><Relationship Id="rId14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1.png"/><Relationship Id="rId3" Type="http://schemas.openxmlformats.org/officeDocument/2006/relationships/image" Target="../media/image21.png"/><Relationship Id="rId7" Type="http://schemas.openxmlformats.org/officeDocument/2006/relationships/image" Target="../media/image36.png"/><Relationship Id="rId12" Type="http://schemas.openxmlformats.org/officeDocument/2006/relationships/image" Target="../media/image7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5" Type="http://schemas.openxmlformats.org/officeDocument/2006/relationships/image" Target="../media/image660.png"/><Relationship Id="rId10" Type="http://schemas.openxmlformats.org/officeDocument/2006/relationships/image" Target="../media/image40.png"/><Relationship Id="rId4" Type="http://schemas.openxmlformats.org/officeDocument/2006/relationships/image" Target="../media/image22.png"/><Relationship Id="rId9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53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12" Type="http://schemas.openxmlformats.org/officeDocument/2006/relationships/image" Target="../media/image52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11" Type="http://schemas.openxmlformats.org/officeDocument/2006/relationships/image" Target="../media/image51.png"/><Relationship Id="rId5" Type="http://schemas.openxmlformats.org/officeDocument/2006/relationships/image" Target="../media/image45.png"/><Relationship Id="rId15" Type="http://schemas.openxmlformats.org/officeDocument/2006/relationships/image" Target="../media/image41.png"/><Relationship Id="rId10" Type="http://schemas.openxmlformats.org/officeDocument/2006/relationships/image" Target="../media/image50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Relationship Id="rId1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24.png"/><Relationship Id="rId7" Type="http://schemas.openxmlformats.org/officeDocument/2006/relationships/image" Target="../media/image91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0.png"/><Relationship Id="rId4" Type="http://schemas.openxmlformats.org/officeDocument/2006/relationships/image" Target="../media/image25.png"/><Relationship Id="rId9" Type="http://schemas.openxmlformats.org/officeDocument/2006/relationships/image" Target="../media/image5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44.png"/><Relationship Id="rId7" Type="http://schemas.openxmlformats.org/officeDocument/2006/relationships/image" Target="../media/image62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10" Type="http://schemas.openxmlformats.org/officeDocument/2006/relationships/image" Target="../media/image58.png"/><Relationship Id="rId4" Type="http://schemas.openxmlformats.org/officeDocument/2006/relationships/image" Target="../media/image59.png"/><Relationship Id="rId9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0.png"/><Relationship Id="rId2" Type="http://schemas.openxmlformats.org/officeDocument/2006/relationships/image" Target="../media/image6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png"/><Relationship Id="rId5" Type="http://schemas.openxmlformats.org/officeDocument/2006/relationships/image" Target="../media/image661.png"/><Relationship Id="rId4" Type="http://schemas.openxmlformats.org/officeDocument/2006/relationships/image" Target="../media/image10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3" Type="http://schemas.openxmlformats.org/officeDocument/2006/relationships/image" Target="../media/image140.png"/><Relationship Id="rId7" Type="http://schemas.openxmlformats.org/officeDocument/2006/relationships/image" Target="../media/image18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0.png"/><Relationship Id="rId5" Type="http://schemas.openxmlformats.org/officeDocument/2006/relationships/image" Target="../media/image1600.png"/><Relationship Id="rId4" Type="http://schemas.openxmlformats.org/officeDocument/2006/relationships/image" Target="../media/image150.png"/><Relationship Id="rId9" Type="http://schemas.openxmlformats.org/officeDocument/2006/relationships/image" Target="../media/image10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69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41.png"/><Relationship Id="rId3" Type="http://schemas.openxmlformats.org/officeDocument/2006/relationships/image" Target="../media/image43.png"/><Relationship Id="rId7" Type="http://schemas.openxmlformats.org/officeDocument/2006/relationships/image" Target="../media/image49.png"/><Relationship Id="rId12" Type="http://schemas.openxmlformats.org/officeDocument/2006/relationships/image" Target="../media/image22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11" Type="http://schemas.openxmlformats.org/officeDocument/2006/relationships/image" Target="../media/image53.png"/><Relationship Id="rId5" Type="http://schemas.openxmlformats.org/officeDocument/2006/relationships/image" Target="../media/image45.png"/><Relationship Id="rId10" Type="http://schemas.openxmlformats.org/officeDocument/2006/relationships/image" Target="../media/image52.png"/><Relationship Id="rId4" Type="http://schemas.openxmlformats.org/officeDocument/2006/relationships/image" Target="../media/image44.png"/><Relationship Id="rId9" Type="http://schemas.openxmlformats.org/officeDocument/2006/relationships/image" Target="../media/image5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41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../media/image44.png"/><Relationship Id="rId4" Type="http://schemas.openxmlformats.org/officeDocument/2006/relationships/image" Target="../media/image42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55.png"/><Relationship Id="rId7" Type="http://schemas.openxmlformats.org/officeDocument/2006/relationships/image" Target="../media/image68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5" Type="http://schemas.openxmlformats.org/officeDocument/2006/relationships/image" Target="../media/image72.png"/><Relationship Id="rId4" Type="http://schemas.openxmlformats.org/officeDocument/2006/relationships/image" Target="../media/image56.png"/><Relationship Id="rId9" Type="http://schemas.openxmlformats.org/officeDocument/2006/relationships/image" Target="../media/image76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44.png"/><Relationship Id="rId7" Type="http://schemas.openxmlformats.org/officeDocument/2006/relationships/image" Target="../media/image62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10" Type="http://schemas.openxmlformats.org/officeDocument/2006/relationships/image" Target="../media/image58.png"/><Relationship Id="rId4" Type="http://schemas.openxmlformats.org/officeDocument/2006/relationships/image" Target="../media/image59.png"/><Relationship Id="rId9" Type="http://schemas.openxmlformats.org/officeDocument/2006/relationships/image" Target="../media/image77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4.png"/><Relationship Id="rId12" Type="http://schemas.openxmlformats.org/officeDocument/2006/relationships/image" Target="../media/image13.png"/><Relationship Id="rId2" Type="http://schemas.openxmlformats.org/officeDocument/2006/relationships/image" Target="../media/image510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12.png"/><Relationship Id="rId10" Type="http://schemas.openxmlformats.org/officeDocument/2006/relationships/image" Target="../media/image64.png"/><Relationship Id="rId9" Type="http://schemas.openxmlformats.org/officeDocument/2006/relationships/image" Target="../media/image160.png"/><Relationship Id="rId1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043608" y="2799989"/>
            <a:ext cx="6192688" cy="1800200"/>
          </a:xfrm>
        </p:spPr>
        <p:txBody>
          <a:bodyPr>
            <a:normAutofit fontScale="90000"/>
          </a:bodyPr>
          <a:lstStyle/>
          <a:p>
            <a:pPr algn="l" fontAlgn="base">
              <a:lnSpc>
                <a:spcPct val="160000"/>
              </a:lnSpc>
              <a:spcBef>
                <a:spcPts val="0"/>
              </a:spcBef>
            </a:pPr>
            <a:r>
              <a:rPr lang="en-US" altLang="ko-KR" sz="2800" kern="0" dirty="0" smtClean="0">
                <a:solidFill>
                  <a:srgbClr val="000000"/>
                </a:solidFill>
                <a:latin typeface="한컴바탕"/>
                <a:ea typeface="한컴바탕"/>
              </a:rPr>
              <a:t>The </a:t>
            </a:r>
            <a:r>
              <a:rPr lang="en-US" altLang="ko-KR" sz="2800" kern="0" dirty="0">
                <a:solidFill>
                  <a:srgbClr val="000000"/>
                </a:solidFill>
                <a:latin typeface="한컴바탕"/>
                <a:ea typeface="한컴바탕"/>
              </a:rPr>
              <a:t>maximal existence condition of Ricci parallel </a:t>
            </a:r>
            <a:r>
              <a:rPr lang="en-US" altLang="ko-KR" sz="2800" kern="0" dirty="0" err="1">
                <a:solidFill>
                  <a:srgbClr val="000000"/>
                </a:solidFill>
                <a:latin typeface="한컴바탕"/>
                <a:ea typeface="한컴바탕"/>
              </a:rPr>
              <a:t>Hopf</a:t>
            </a:r>
            <a:r>
              <a:rPr lang="en-US" altLang="ko-KR" sz="2800" kern="0" dirty="0">
                <a:solidFill>
                  <a:srgbClr val="000000"/>
                </a:solidFill>
                <a:latin typeface="한컴바탕"/>
                <a:ea typeface="한컴바탕"/>
              </a:rPr>
              <a:t> real hypersurfaces in complex </a:t>
            </a:r>
            <a:r>
              <a:rPr lang="en-US" altLang="ko-KR" sz="2800" kern="0" dirty="0" err="1">
                <a:solidFill>
                  <a:srgbClr val="000000"/>
                </a:solidFill>
                <a:latin typeface="한컴바탕"/>
                <a:ea typeface="한컴바탕"/>
              </a:rPr>
              <a:t>Grassmannians</a:t>
            </a:r>
            <a:r>
              <a:rPr lang="en-US" altLang="ko-KR" sz="2800" kern="0" dirty="0">
                <a:solidFill>
                  <a:srgbClr val="000000"/>
                </a:solidFill>
                <a:latin typeface="한컴바탕"/>
                <a:ea typeface="한컴바탕"/>
              </a:rPr>
              <a:t> of rank two</a:t>
            </a:r>
            <a:endParaRPr lang="en-US" altLang="ko-KR" sz="2800" kern="0" spc="0" dirty="0">
              <a:solidFill>
                <a:srgbClr val="000000"/>
              </a:solidFill>
              <a:effectLst/>
              <a:latin typeface="한컴바탕"/>
            </a:endParaRPr>
          </a:p>
        </p:txBody>
      </p:sp>
      <p:sp>
        <p:nvSpPr>
          <p:cNvPr id="4" name="내용 개체 틀 4"/>
          <p:cNvSpPr txBox="1">
            <a:spLocks/>
          </p:cNvSpPr>
          <p:nvPr/>
        </p:nvSpPr>
        <p:spPr>
          <a:xfrm>
            <a:off x="736736" y="548680"/>
            <a:ext cx="7147632" cy="1224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685800" rtl="0" eaLnBrk="1" latinLnBrk="1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ko-KR" sz="2000" dirty="0" smtClean="0"/>
          </a:p>
        </p:txBody>
      </p:sp>
      <p:sp>
        <p:nvSpPr>
          <p:cNvPr id="6" name="부제목 2"/>
          <p:cNvSpPr txBox="1">
            <a:spLocks/>
          </p:cNvSpPr>
          <p:nvPr/>
        </p:nvSpPr>
        <p:spPr>
          <a:xfrm>
            <a:off x="3347864" y="5085184"/>
            <a:ext cx="5544616" cy="15220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685800" rtl="0" eaLnBrk="1" latinLnBrk="1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ko-KR" sz="1400" dirty="0" smtClean="0"/>
              <a:t>Author: Young </a:t>
            </a:r>
            <a:r>
              <a:rPr lang="en-US" altLang="ko-KR" sz="1400" dirty="0" err="1" smtClean="0"/>
              <a:t>Jin</a:t>
            </a:r>
            <a:r>
              <a:rPr lang="en-US" altLang="ko-KR" sz="1400" dirty="0" smtClean="0"/>
              <a:t> Suh</a:t>
            </a:r>
            <a:r>
              <a:rPr lang="ko-KR" altLang="en-US" sz="1400" dirty="0" smtClean="0"/>
              <a:t> </a:t>
            </a:r>
            <a:r>
              <a:rPr lang="en-US" altLang="ko-KR" sz="1400" dirty="0" smtClean="0"/>
              <a:t>&amp;  </a:t>
            </a:r>
            <a:r>
              <a:rPr lang="en-US" altLang="ko-KR" sz="1400" dirty="0"/>
              <a:t>Changhwa </a:t>
            </a:r>
            <a:r>
              <a:rPr lang="en-US" altLang="ko-KR" sz="1400" dirty="0" smtClean="0"/>
              <a:t>Woo* </a:t>
            </a:r>
          </a:p>
          <a:p>
            <a:pPr algn="l"/>
            <a:r>
              <a:rPr lang="en-US" altLang="ko-KR" sz="1400" dirty="0" err="1" smtClean="0"/>
              <a:t>Affilation</a:t>
            </a:r>
            <a:r>
              <a:rPr lang="en-US" altLang="ko-KR" sz="1400" dirty="0" smtClean="0"/>
              <a:t>: </a:t>
            </a:r>
            <a:r>
              <a:rPr lang="en-US" altLang="ko-KR" sz="1400" dirty="0" err="1" smtClean="0"/>
              <a:t>Kyungpook</a:t>
            </a:r>
            <a:r>
              <a:rPr lang="en-US" altLang="ko-KR" sz="1400" dirty="0" smtClean="0"/>
              <a:t> National Univ. &amp;  </a:t>
            </a:r>
            <a:r>
              <a:rPr lang="en-US" altLang="ko-KR" sz="1400" dirty="0" err="1" smtClean="0"/>
              <a:t>Pukyong</a:t>
            </a:r>
            <a:r>
              <a:rPr lang="en-US" altLang="ko-KR" sz="1400" dirty="0" smtClean="0"/>
              <a:t> National Univ.* </a:t>
            </a:r>
            <a:endParaRPr lang="en-US" altLang="ko-KR" sz="1400" dirty="0"/>
          </a:p>
          <a:p>
            <a:pPr algn="l"/>
            <a:r>
              <a:rPr lang="en-US" altLang="ko-KR" sz="1400" dirty="0" smtClean="0"/>
              <a:t>Date: 28 October 2019</a:t>
            </a:r>
          </a:p>
          <a:p>
            <a:pPr algn="l"/>
            <a:r>
              <a:rPr lang="en-US" altLang="ko-KR" sz="1400" dirty="0" smtClean="0"/>
              <a:t>Place: </a:t>
            </a:r>
            <a:r>
              <a:rPr lang="pt-BR" altLang="ko-KR" sz="1400" dirty="0"/>
              <a:t>Universidade de Santiago de </a:t>
            </a:r>
            <a:r>
              <a:rPr lang="pt-BR" altLang="ko-KR" sz="1400" dirty="0" smtClean="0"/>
              <a:t>Compostela</a:t>
            </a:r>
          </a:p>
          <a:p>
            <a:pPr algn="l"/>
            <a:r>
              <a:rPr lang="pt-BR" altLang="ko-KR" sz="1400" dirty="0"/>
              <a:t> </a:t>
            </a:r>
            <a:r>
              <a:rPr lang="pt-BR" altLang="ko-KR" sz="1400" dirty="0" smtClean="0"/>
              <a:t>       </a:t>
            </a:r>
            <a:r>
              <a:rPr lang="en-US" altLang="ko-KR" sz="1400" dirty="0" smtClean="0"/>
              <a:t>Santiago </a:t>
            </a:r>
            <a:r>
              <a:rPr lang="en-US" altLang="ko-KR" sz="1400" dirty="0"/>
              <a:t>de </a:t>
            </a:r>
            <a:r>
              <a:rPr lang="en-US" altLang="ko-KR" sz="1400" dirty="0" err="1"/>
              <a:t>Compostela</a:t>
            </a:r>
            <a:r>
              <a:rPr lang="en-US" altLang="ko-KR" sz="1400" dirty="0"/>
              <a:t> Spain</a:t>
            </a:r>
            <a:endParaRPr lang="en-US" altLang="ko-KR" sz="1400" dirty="0" smtClean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0"/>
            <a:ext cx="8642240" cy="2788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796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03633"/>
          </a:xfrm>
        </p:spPr>
        <p:txBody>
          <a:bodyPr>
            <a:normAutofit/>
          </a:bodyPr>
          <a:lstStyle/>
          <a:p>
            <a:pPr algn="ctr"/>
            <a:r>
              <a:rPr lang="en-US" altLang="ko-KR" sz="3600" dirty="0" smtClean="0"/>
              <a:t>Real hypersurface in CG2</a:t>
            </a:r>
            <a:endParaRPr lang="en-US" altLang="ko-KR" sz="36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887" y="1449288"/>
            <a:ext cx="7896225" cy="4572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0"/>
            <a:bevelB w="0"/>
          </a:sp3d>
        </p:spPr>
      </p:pic>
    </p:spTree>
    <p:extLst>
      <p:ext uri="{BB962C8B-B14F-4D97-AF65-F5344CB8AC3E}">
        <p14:creationId xmlns:p14="http://schemas.microsoft.com/office/powerpoint/2010/main" val="3836950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제목 1"/>
              <p:cNvSpPr>
                <a:spLocks noGrp="1"/>
              </p:cNvSpPr>
              <p:nvPr>
                <p:ph type="title"/>
              </p:nvPr>
            </p:nvSpPr>
            <p:spPr>
              <a:xfrm>
                <a:off x="628650" y="365126"/>
                <a:ext cx="7886700" cy="903633"/>
              </a:xfrm>
            </p:spPr>
            <p:txBody>
              <a:bodyPr>
                <a:normAutofit/>
              </a:bodyPr>
              <a:lstStyle/>
              <a:p>
                <a:pPr algn="ctr"/>
                <a:r>
                  <a:rPr lang="en-US" altLang="ko-KR" sz="2800" dirty="0" smtClean="0"/>
                  <a:t>Classification of real hypersurface </a:t>
                </a:r>
                <a:r>
                  <a:rPr lang="en-US" altLang="ko-KR" sz="2800" dirty="0"/>
                  <a:t>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pt-BR" altLang="ko-KR" sz="28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2800" b="0" i="1" dirty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altLang="ko-KR" sz="2800" b="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ko-KR" sz="2800" b="0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ko-KR" sz="2800" b="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altLang="ko-KR" sz="2800" b="0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altLang="ko-KR" sz="2800" b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ko-KR" sz="2800" b="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ko-KR" sz="2800" b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ko-KR" sz="2800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4" name="제목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28650" y="365126"/>
                <a:ext cx="7886700" cy="903633"/>
              </a:xfrm>
              <a:blipFill rotWithShape="0">
                <a:blip r:embed="rId2"/>
                <a:stretch>
                  <a:fillRect l="-7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794" y="1556792"/>
            <a:ext cx="7991475" cy="1771650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652" y="3789040"/>
            <a:ext cx="8311757" cy="2711949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038" y="5681076"/>
            <a:ext cx="8856984" cy="833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158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3296" y="5861091"/>
            <a:ext cx="1326771" cy="409669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0824" y="1165043"/>
            <a:ext cx="822092" cy="396470"/>
          </a:xfrm>
          <a:prstGeom prst="rect">
            <a:avLst/>
          </a:prstGeom>
        </p:spPr>
      </p:pic>
      <p:pic>
        <p:nvPicPr>
          <p:cNvPr id="41" name="그림 4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899" y="836712"/>
            <a:ext cx="1512484" cy="1173620"/>
          </a:xfrm>
          <a:prstGeom prst="rect">
            <a:avLst/>
          </a:prstGeom>
        </p:spPr>
      </p:pic>
      <p:grpSp>
        <p:nvGrpSpPr>
          <p:cNvPr id="2" name="그룹 1"/>
          <p:cNvGrpSpPr/>
          <p:nvPr/>
        </p:nvGrpSpPr>
        <p:grpSpPr>
          <a:xfrm>
            <a:off x="3908057" y="1175099"/>
            <a:ext cx="1816072" cy="5446071"/>
            <a:chOff x="3908057" y="1175099"/>
            <a:chExt cx="1816072" cy="5446071"/>
          </a:xfrm>
        </p:grpSpPr>
        <p:sp>
          <p:nvSpPr>
            <p:cNvPr id="15" name="순서도: 연결자 14"/>
            <p:cNvSpPr/>
            <p:nvPr/>
          </p:nvSpPr>
          <p:spPr>
            <a:xfrm>
              <a:off x="4676293" y="1175099"/>
              <a:ext cx="359018" cy="376923"/>
            </a:xfrm>
            <a:prstGeom prst="flowChartConnector">
              <a:avLst/>
            </a:prstGeom>
            <a:gradFill>
              <a:gsLst>
                <a:gs pos="25000">
                  <a:srgbClr val="0070C0"/>
                </a:gs>
                <a:gs pos="71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 cmpd="sng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7" name="순서도: 연결자 36"/>
            <p:cNvSpPr/>
            <p:nvPr/>
          </p:nvSpPr>
          <p:spPr>
            <a:xfrm>
              <a:off x="4628512" y="6244247"/>
              <a:ext cx="359018" cy="376923"/>
            </a:xfrm>
            <a:prstGeom prst="flowChartConnector">
              <a:avLst/>
            </a:prstGeom>
            <a:gradFill>
              <a:gsLst>
                <a:gs pos="25000">
                  <a:srgbClr val="0070C0"/>
                </a:gs>
                <a:gs pos="71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 cmpd="sng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3" name="타원 62"/>
            <p:cNvSpPr/>
            <p:nvPr/>
          </p:nvSpPr>
          <p:spPr>
            <a:xfrm>
              <a:off x="3908057" y="3866092"/>
              <a:ext cx="1816072" cy="417129"/>
            </a:xfrm>
            <a:prstGeom prst="ellipse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33CC33"/>
              </a:solidFill>
            </a:ln>
            <a:scene3d>
              <a:camera prst="orthographicFront"/>
              <a:lightRig rig="threePt" dir="t"/>
            </a:scene3d>
            <a:sp3d>
              <a:bevelT w="101600"/>
              <a:bevelB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17" name="타원 116"/>
          <p:cNvSpPr/>
          <p:nvPr/>
        </p:nvSpPr>
        <p:spPr>
          <a:xfrm>
            <a:off x="2023417" y="3680202"/>
            <a:ext cx="5833408" cy="719087"/>
          </a:xfrm>
          <a:prstGeom prst="ellipse">
            <a:avLst/>
          </a:prstGeom>
          <a:solidFill>
            <a:srgbClr val="0070C0">
              <a:alpha val="10000"/>
            </a:srgbClr>
          </a:solidFill>
          <a:ln cmpd="sng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53340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2" name="타원 121"/>
          <p:cNvSpPr/>
          <p:nvPr/>
        </p:nvSpPr>
        <p:spPr>
          <a:xfrm rot="16200000">
            <a:off x="2217085" y="2944479"/>
            <a:ext cx="5212800" cy="1843226"/>
          </a:xfrm>
          <a:prstGeom prst="ellipse">
            <a:avLst/>
          </a:prstGeom>
          <a:solidFill>
            <a:schemeClr val="accent1">
              <a:alpha val="15000"/>
            </a:schemeClr>
          </a:solidFill>
          <a:ln w="28575" cap="rnd" cmpd="sng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제목 1"/>
              <p:cNvSpPr>
                <a:spLocks noGrp="1"/>
              </p:cNvSpPr>
              <p:nvPr>
                <p:ph type="title"/>
              </p:nvPr>
            </p:nvSpPr>
            <p:spPr>
              <a:xfrm>
                <a:off x="628650" y="365126"/>
                <a:ext cx="7886700" cy="903633"/>
              </a:xfrm>
            </p:spPr>
            <p:txBody>
              <a:bodyPr>
                <a:normAutofit/>
              </a:bodyPr>
              <a:lstStyle/>
              <a:p>
                <a:pPr algn="ctr"/>
                <a:r>
                  <a:rPr lang="en-US" altLang="ko-KR" sz="3600" dirty="0"/>
                  <a:t>Real hypersurface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3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pt-BR" altLang="ko-KR" sz="36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3600" b="0" i="1" dirty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altLang="ko-KR" sz="3600" b="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ko-KR" sz="3600" b="0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ko-KR" sz="3600" b="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altLang="ko-KR" sz="3600" b="0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altLang="ko-KR" sz="3600" b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ko-KR" sz="3600" b="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ko-KR" sz="3600" b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ko-KR" sz="3600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9" name="제목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28650" y="365126"/>
                <a:ext cx="7886700" cy="903633"/>
              </a:xfrm>
              <a:blipFill rotWithShape="0">
                <a:blip r:embed="rId5"/>
                <a:stretch>
                  <a:fillRect b="-743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203339" y="3123844"/>
                <a:ext cx="2708656" cy="50930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𝐷𝑖𝑠𝑡𝑎𝑛𝑐𝑒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altLang="ko-K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ko-KR" altLang="en-US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ko-KR" i="1" smtClean="0">
                              <a:latin typeface="Cambria Math" panose="02040503050406030204" pitchFamily="18" charset="0"/>
                            </a:rPr>
                            <m:t>√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3339" y="3123844"/>
                <a:ext cx="2708656" cy="50930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5324184" y="5094108"/>
                <a:ext cx="2257181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𝑅𝑎𝑑𝑖𝑢𝑠</m:t>
                      </m:r>
                      <m:r>
                        <a:rPr lang="en-US" altLang="ko-KR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ko-KR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ko-KR" alt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4184" y="5094108"/>
                <a:ext cx="2257181" cy="276999"/>
              </a:xfrm>
              <a:prstGeom prst="rect">
                <a:avLst/>
              </a:prstGeom>
              <a:blipFill rotWithShape="0">
                <a:blip r:embed="rId7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5244993" y="1874440"/>
                <a:ext cx="2708656" cy="50930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𝑅𝑎𝑑𝑖𝑢𝑠</m:t>
                      </m:r>
                      <m:r>
                        <a:rPr lang="en-US" altLang="ko-KR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altLang="ko-KR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ko-KR" alt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altLang="ko-K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ko-KR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√</m:t>
                          </m:r>
                          <m:r>
                            <a:rPr lang="en-US" altLang="ko-K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altLang="ko-KR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ko-KR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ko-KR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4993" y="1874440"/>
                <a:ext cx="2708656" cy="509307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자유형 11"/>
          <p:cNvSpPr/>
          <p:nvPr/>
        </p:nvSpPr>
        <p:spPr>
          <a:xfrm>
            <a:off x="4392598" y="1291365"/>
            <a:ext cx="861774" cy="2584154"/>
          </a:xfrm>
          <a:custGeom>
            <a:avLst/>
            <a:gdLst>
              <a:gd name="connsiteX0" fmla="*/ 0 w 468352"/>
              <a:gd name="connsiteY0" fmla="*/ 1376795 h 1387946"/>
              <a:gd name="connsiteX1" fmla="*/ 89210 w 468352"/>
              <a:gd name="connsiteY1" fmla="*/ 440093 h 1387946"/>
              <a:gd name="connsiteX2" fmla="*/ 267630 w 468352"/>
              <a:gd name="connsiteY2" fmla="*/ 5195 h 1387946"/>
              <a:gd name="connsiteX3" fmla="*/ 434898 w 468352"/>
              <a:gd name="connsiteY3" fmla="*/ 707722 h 1387946"/>
              <a:gd name="connsiteX4" fmla="*/ 468352 w 468352"/>
              <a:gd name="connsiteY4" fmla="*/ 1387946 h 1387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8352" h="1387946">
                <a:moveTo>
                  <a:pt x="0" y="1376795"/>
                </a:moveTo>
                <a:cubicBezTo>
                  <a:pt x="22302" y="1022744"/>
                  <a:pt x="44605" y="668693"/>
                  <a:pt x="89210" y="440093"/>
                </a:cubicBezTo>
                <a:cubicBezTo>
                  <a:pt x="133815" y="211493"/>
                  <a:pt x="210015" y="-39410"/>
                  <a:pt x="267630" y="5195"/>
                </a:cubicBezTo>
                <a:cubicBezTo>
                  <a:pt x="325245" y="49800"/>
                  <a:pt x="401444" y="477263"/>
                  <a:pt x="434898" y="707722"/>
                </a:cubicBezTo>
                <a:cubicBezTo>
                  <a:pt x="468352" y="938180"/>
                  <a:pt x="468352" y="1163063"/>
                  <a:pt x="468352" y="1387946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3" name="자유형 42"/>
          <p:cNvSpPr/>
          <p:nvPr/>
        </p:nvSpPr>
        <p:spPr>
          <a:xfrm rot="10800000">
            <a:off x="4411453" y="4263759"/>
            <a:ext cx="861773" cy="2233303"/>
          </a:xfrm>
          <a:custGeom>
            <a:avLst/>
            <a:gdLst>
              <a:gd name="connsiteX0" fmla="*/ 0 w 468352"/>
              <a:gd name="connsiteY0" fmla="*/ 1376795 h 1387946"/>
              <a:gd name="connsiteX1" fmla="*/ 89210 w 468352"/>
              <a:gd name="connsiteY1" fmla="*/ 440093 h 1387946"/>
              <a:gd name="connsiteX2" fmla="*/ 267630 w 468352"/>
              <a:gd name="connsiteY2" fmla="*/ 5195 h 1387946"/>
              <a:gd name="connsiteX3" fmla="*/ 434898 w 468352"/>
              <a:gd name="connsiteY3" fmla="*/ 707722 h 1387946"/>
              <a:gd name="connsiteX4" fmla="*/ 468352 w 468352"/>
              <a:gd name="connsiteY4" fmla="*/ 1387946 h 1387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8352" h="1387946">
                <a:moveTo>
                  <a:pt x="0" y="1376795"/>
                </a:moveTo>
                <a:cubicBezTo>
                  <a:pt x="22302" y="1022744"/>
                  <a:pt x="44605" y="668693"/>
                  <a:pt x="89210" y="440093"/>
                </a:cubicBezTo>
                <a:cubicBezTo>
                  <a:pt x="133815" y="211493"/>
                  <a:pt x="210015" y="-39410"/>
                  <a:pt x="267630" y="5195"/>
                </a:cubicBezTo>
                <a:cubicBezTo>
                  <a:pt x="325245" y="49800"/>
                  <a:pt x="401444" y="477263"/>
                  <a:pt x="434898" y="707722"/>
                </a:cubicBezTo>
                <a:cubicBezTo>
                  <a:pt x="468352" y="938180"/>
                  <a:pt x="468352" y="1163063"/>
                  <a:pt x="468352" y="1387946"/>
                </a:cubicBezTo>
              </a:path>
            </a:pathLst>
          </a:custGeom>
          <a:noFill/>
          <a:ln w="28575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타원 35"/>
          <p:cNvSpPr/>
          <p:nvPr/>
        </p:nvSpPr>
        <p:spPr>
          <a:xfrm>
            <a:off x="2007420" y="1294072"/>
            <a:ext cx="5846400" cy="5212800"/>
          </a:xfrm>
          <a:prstGeom prst="ellipse">
            <a:avLst/>
          </a:prstGeom>
          <a:gradFill>
            <a:gsLst>
              <a:gs pos="98000">
                <a:srgbClr val="0070C0">
                  <a:alpha val="20000"/>
                </a:srgbClr>
              </a:gs>
              <a:gs pos="45000">
                <a:srgbClr val="0070C0">
                  <a:alpha val="20000"/>
                </a:srgbClr>
              </a:gs>
              <a:gs pos="18000">
                <a:schemeClr val="bg1">
                  <a:lumMod val="95000"/>
                  <a:alpha val="10000"/>
                </a:schemeClr>
              </a:gs>
              <a:gs pos="68000">
                <a:schemeClr val="bg1">
                  <a:alpha val="10000"/>
                </a:schemeClr>
              </a:gs>
            </a:gsLst>
            <a:lin ang="5400000" scaled="1"/>
          </a:gradFill>
          <a:ln cmpd="sng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직사각형 3"/>
              <p:cNvSpPr/>
              <p:nvPr/>
            </p:nvSpPr>
            <p:spPr>
              <a:xfrm>
                <a:off x="5712580" y="2392613"/>
                <a:ext cx="1614865" cy="5629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𝑅𝑎𝑑𝑖𝑢𝑠</m:t>
                      </m:r>
                      <m:r>
                        <a:rPr lang="en-US" altLang="ko-KR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altLang="ko-K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ko-KR" alt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altLang="ko-K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altLang="ko-KR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ko-KR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ko-KR" altLang="en-US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직사각형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2580" y="2392613"/>
                <a:ext cx="1614865" cy="562975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5938511" y="3935622"/>
                <a:ext cx="1642853" cy="52296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000" b="0" i="1" smtClean="0">
                          <a:latin typeface="Cambria Math" panose="02040503050406030204" pitchFamily="18" charset="0"/>
                        </a:rPr>
                        <m:t>𝐷𝑖𝑠𝑡𝑎𝑛𝑐𝑒</m:t>
                      </m:r>
                      <m:r>
                        <a:rPr lang="en-US" altLang="ko-KR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altLang="ko-KR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ko-KR" altLang="en-US" sz="200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ko-KR" altLang="en-US" sz="2000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8511" y="3935622"/>
                <a:ext cx="1642853" cy="522964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8" name="그림 4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8043" y="1128934"/>
            <a:ext cx="1499307" cy="1291954"/>
          </a:xfrm>
          <a:prstGeom prst="rect">
            <a:avLst/>
          </a:prstGeom>
        </p:spPr>
      </p:pic>
      <p:pic>
        <p:nvPicPr>
          <p:cNvPr id="49" name="그림 4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327433" y="1126971"/>
            <a:ext cx="2141976" cy="325922"/>
          </a:xfrm>
          <a:prstGeom prst="rect">
            <a:avLst/>
          </a:prstGeom>
        </p:spPr>
      </p:pic>
      <p:pic>
        <p:nvPicPr>
          <p:cNvPr id="50" name="그림 4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118268" y="5867212"/>
            <a:ext cx="790045" cy="40354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-38264" y="3795939"/>
                <a:ext cx="3937130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800" b="0" i="1" smtClean="0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𝑅𝑒𝑎𝑙</m:t>
                      </m:r>
                      <m:r>
                        <a:rPr lang="en-US" altLang="ko-KR" sz="2800" b="0" i="1" smtClean="0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altLang="ko-KR" sz="2800" b="0" i="1" smtClean="0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h𝑦𝑝𝑒𝑟𝑠𝑢𝑟𝑓𝑎𝑐𝑒</m:t>
                      </m:r>
                      <m:r>
                        <a:rPr lang="en-US" altLang="ko-KR" sz="2800" b="0" i="1" smtClean="0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altLang="ko-KR" sz="2800" b="0" i="1" smtClean="0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ko-KR" altLang="en-US" sz="2800" dirty="0">
                  <a:solidFill>
                    <a:srgbClr val="008000"/>
                  </a:solidFill>
                </a:endParaRPr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8264" y="3795939"/>
                <a:ext cx="3937130" cy="430887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52333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8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" grpId="0" animBg="1"/>
      <p:bldP spid="117" grpId="1" animBg="1"/>
      <p:bldP spid="122" grpId="0" animBg="1"/>
      <p:bldP spid="39" grpId="1"/>
      <p:bldP spid="3" grpId="0"/>
      <p:bldP spid="3" grpId="1"/>
      <p:bldP spid="58" grpId="0"/>
      <p:bldP spid="59" grpId="0"/>
      <p:bldP spid="59" grpId="1"/>
      <p:bldP spid="12" grpId="0" animBg="1"/>
      <p:bldP spid="43" grpId="0" animBg="1"/>
      <p:bldP spid="36" grpId="0" animBg="1"/>
      <p:bldP spid="4" grpId="0"/>
      <p:bldP spid="47" grpId="0"/>
      <p:bldP spid="51" grpId="0"/>
      <p:bldP spid="51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03633"/>
          </a:xfrm>
        </p:spPr>
        <p:txBody>
          <a:bodyPr>
            <a:normAutofit/>
          </a:bodyPr>
          <a:lstStyle/>
          <a:p>
            <a:pPr algn="ctr"/>
            <a:r>
              <a:rPr lang="en-US" altLang="ko-KR" sz="3600" dirty="0"/>
              <a:t>The Ricci </a:t>
            </a:r>
            <a:r>
              <a:rPr lang="en-US" altLang="ko-KR" sz="3600" dirty="0" smtClean="0"/>
              <a:t>tensor of M in CG2</a:t>
            </a:r>
            <a:endParaRPr lang="en-US" altLang="ko-KR" sz="36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412776"/>
            <a:ext cx="8640960" cy="501428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0" h="0"/>
          </a:sp3d>
        </p:spPr>
      </p:pic>
    </p:spTree>
    <p:extLst>
      <p:ext uri="{BB962C8B-B14F-4D97-AF65-F5344CB8AC3E}">
        <p14:creationId xmlns:p14="http://schemas.microsoft.com/office/powerpoint/2010/main" val="3019896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제목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03633"/>
          </a:xfrm>
        </p:spPr>
        <p:txBody>
          <a:bodyPr>
            <a:normAutofit/>
          </a:bodyPr>
          <a:lstStyle/>
          <a:p>
            <a:pPr algn="ctr"/>
            <a:r>
              <a:rPr lang="en-US" altLang="ko-KR" sz="4800" dirty="0" smtClean="0"/>
              <a:t>Problems</a:t>
            </a:r>
            <a:endParaRPr lang="en-US" altLang="ko-KR" sz="48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628800"/>
            <a:ext cx="8080051" cy="432048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2428034"/>
            <a:ext cx="8568952" cy="784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244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03633"/>
          </a:xfrm>
        </p:spPr>
        <p:txBody>
          <a:bodyPr>
            <a:normAutofit/>
          </a:bodyPr>
          <a:lstStyle/>
          <a:p>
            <a:pPr algn="ctr"/>
            <a:r>
              <a:rPr lang="en-US" altLang="ko-KR" sz="4800" dirty="0" smtClean="0"/>
              <a:t>Proposition A</a:t>
            </a:r>
            <a:endParaRPr lang="en-US" altLang="ko-KR" sz="48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521" y="1512590"/>
            <a:ext cx="8562975" cy="47625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0" h="0"/>
          </a:sp3d>
        </p:spPr>
      </p:pic>
      <p:cxnSp>
        <p:nvCxnSpPr>
          <p:cNvPr id="12" name="직선 화살표 연결선 11"/>
          <p:cNvCxnSpPr/>
          <p:nvPr/>
        </p:nvCxnSpPr>
        <p:spPr>
          <a:xfrm flipV="1">
            <a:off x="4427984" y="2232671"/>
            <a:ext cx="0" cy="966614"/>
          </a:xfrm>
          <a:prstGeom prst="straightConnector1">
            <a:avLst/>
          </a:prstGeom>
          <a:ln w="101600" cmpd="dbl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아래쪽 화살표 23"/>
          <p:cNvSpPr/>
          <p:nvPr/>
        </p:nvSpPr>
        <p:spPr>
          <a:xfrm>
            <a:off x="4644008" y="3140968"/>
            <a:ext cx="45719" cy="2380481"/>
          </a:xfrm>
          <a:prstGeom prst="downArrow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5" name="그림 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3284984"/>
            <a:ext cx="4181475" cy="1819275"/>
          </a:xfrm>
          <a:prstGeom prst="rect">
            <a:avLst/>
          </a:prstGeom>
        </p:spPr>
      </p:pic>
      <p:pic>
        <p:nvPicPr>
          <p:cNvPr id="36" name="그림 3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5589" y="3284984"/>
            <a:ext cx="3695700" cy="1822246"/>
          </a:xfrm>
          <a:prstGeom prst="rect">
            <a:avLst/>
          </a:prstGeom>
        </p:spPr>
      </p:pic>
      <p:pic>
        <p:nvPicPr>
          <p:cNvPr id="38" name="그림 3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5008" y="3284984"/>
            <a:ext cx="3556050" cy="1847817"/>
          </a:xfrm>
          <a:prstGeom prst="rect">
            <a:avLst/>
          </a:prstGeom>
        </p:spPr>
      </p:pic>
      <p:pic>
        <p:nvPicPr>
          <p:cNvPr id="40" name="그림 3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3508" y="5679447"/>
            <a:ext cx="8856984" cy="833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130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921" y="4439119"/>
            <a:ext cx="1326771" cy="409669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3368" y="1225397"/>
            <a:ext cx="822092" cy="396470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0191" y="5081187"/>
            <a:ext cx="1512484" cy="1173620"/>
          </a:xfrm>
          <a:prstGeom prst="rect">
            <a:avLst/>
          </a:prstGeom>
        </p:spPr>
      </p:pic>
      <p:sp>
        <p:nvSpPr>
          <p:cNvPr id="8" name="순서도: 연결자 7"/>
          <p:cNvSpPr/>
          <p:nvPr/>
        </p:nvSpPr>
        <p:spPr>
          <a:xfrm>
            <a:off x="1780205" y="1710918"/>
            <a:ext cx="216024" cy="211068"/>
          </a:xfrm>
          <a:prstGeom prst="flowChartConnector">
            <a:avLst/>
          </a:prstGeom>
          <a:gradFill>
            <a:gsLst>
              <a:gs pos="25000">
                <a:srgbClr val="0070C0"/>
              </a:gs>
              <a:gs pos="71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cmpd="sng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순서도: 연결자 8"/>
          <p:cNvSpPr/>
          <p:nvPr/>
        </p:nvSpPr>
        <p:spPr>
          <a:xfrm>
            <a:off x="1763901" y="4089505"/>
            <a:ext cx="216024" cy="211068"/>
          </a:xfrm>
          <a:prstGeom prst="flowChartConnector">
            <a:avLst/>
          </a:prstGeom>
          <a:gradFill>
            <a:gsLst>
              <a:gs pos="25000">
                <a:srgbClr val="0070C0"/>
              </a:gs>
              <a:gs pos="71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cmpd="sng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타원 9"/>
          <p:cNvSpPr/>
          <p:nvPr/>
        </p:nvSpPr>
        <p:spPr>
          <a:xfrm>
            <a:off x="1319737" y="2906241"/>
            <a:ext cx="1124329" cy="233582"/>
          </a:xfrm>
          <a:prstGeom prst="ellipse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 w="10160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타원 13"/>
          <p:cNvSpPr/>
          <p:nvPr/>
        </p:nvSpPr>
        <p:spPr>
          <a:xfrm rot="16200000">
            <a:off x="669567" y="2409897"/>
            <a:ext cx="2413333" cy="1122378"/>
          </a:xfrm>
          <a:prstGeom prst="ellipse">
            <a:avLst/>
          </a:prstGeom>
          <a:solidFill>
            <a:schemeClr val="accent1">
              <a:alpha val="15000"/>
            </a:schemeClr>
          </a:solidFill>
          <a:ln w="28575" cap="rnd" cmpd="sng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555776" y="2766303"/>
                <a:ext cx="1332062" cy="51375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𝐷𝑖𝑠𝑡𝑎𝑛𝑐𝑒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altLang="ko-K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ko-KR" altLang="en-US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ko-KR" i="1" smtClean="0">
                              <a:latin typeface="Cambria Math" panose="02040503050406030204" pitchFamily="18" charset="0"/>
                            </a:rPr>
                            <m:t>√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5776" y="2766303"/>
                <a:ext cx="1332062" cy="513755"/>
              </a:xfrm>
              <a:prstGeom prst="rect">
                <a:avLst/>
              </a:prstGeom>
              <a:blipFill rotWithShape="0">
                <a:blip r:embed="rId5"/>
                <a:stretch>
                  <a:fillRect r="-547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475306" y="3425925"/>
                <a:ext cx="2410626" cy="50930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</a:rPr>
                        <m:t>𝑅𝑎𝑑𝑖𝑢𝑠</m:t>
                      </m:r>
                      <m:r>
                        <a:rPr lang="en-US" altLang="ko-KR" b="0" i="1" smtClean="0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</a:rPr>
                        <m:t> 0&lt;</m:t>
                      </m:r>
                      <m:r>
                        <a:rPr lang="en-US" altLang="ko-KR" b="0" i="1" smtClean="0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altLang="ko-KR" b="0" i="1" smtClean="0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f>
                        <m:fPr>
                          <m:ctrlPr>
                            <a:rPr lang="en-US" altLang="ko-KR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ko-KR" altLang="en-US" i="1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altLang="ko-KR" i="1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2√2</m:t>
                          </m:r>
                        </m:den>
                      </m:f>
                    </m:oMath>
                  </m:oMathPara>
                </a14:m>
                <a:endParaRPr lang="ko-KR" alt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5306" y="3425925"/>
                <a:ext cx="2410626" cy="50930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그룹 17"/>
          <p:cNvGrpSpPr/>
          <p:nvPr/>
        </p:nvGrpSpPr>
        <p:grpSpPr>
          <a:xfrm>
            <a:off x="4791307" y="1203022"/>
            <a:ext cx="2617298" cy="4480636"/>
            <a:chOff x="664554" y="690009"/>
            <a:chExt cx="2617298" cy="4480636"/>
          </a:xfrm>
        </p:grpSpPr>
        <p:sp>
          <p:nvSpPr>
            <p:cNvPr id="19" name="원통 18"/>
            <p:cNvSpPr/>
            <p:nvPr/>
          </p:nvSpPr>
          <p:spPr>
            <a:xfrm rot="2659546">
              <a:off x="1397654" y="690009"/>
              <a:ext cx="1884198" cy="4480636"/>
            </a:xfrm>
            <a:prstGeom prst="can">
              <a:avLst/>
            </a:prstGeom>
            <a:solidFill>
              <a:srgbClr val="00B050">
                <a:alpha val="10000"/>
              </a:srgbClr>
            </a:solidFill>
            <a:ln w="38100" cmpd="sng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원통 19"/>
            <p:cNvSpPr/>
            <p:nvPr/>
          </p:nvSpPr>
          <p:spPr>
            <a:xfrm rot="2659546">
              <a:off x="2144351" y="938884"/>
              <a:ext cx="209868" cy="4166259"/>
            </a:xfrm>
            <a:prstGeom prst="can">
              <a:avLst/>
            </a:prstGeom>
            <a:solidFill>
              <a:srgbClr val="0070C0">
                <a:alpha val="70000"/>
              </a:srgbClr>
            </a:solidFill>
            <a:ln w="38100" cmpd="sng">
              <a:solidFill>
                <a:schemeClr val="accent1">
                  <a:shade val="50000"/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원통 20"/>
            <p:cNvSpPr/>
            <p:nvPr/>
          </p:nvSpPr>
          <p:spPr>
            <a:xfrm rot="2659546">
              <a:off x="664554" y="2468020"/>
              <a:ext cx="1884198" cy="2382278"/>
            </a:xfrm>
            <a:prstGeom prst="can">
              <a:avLst/>
            </a:prstGeom>
            <a:noFill/>
            <a:ln w="38100" cmpd="sng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4" name="직사각형 23"/>
          <p:cNvSpPr/>
          <p:nvPr/>
        </p:nvSpPr>
        <p:spPr>
          <a:xfrm>
            <a:off x="4428593" y="1072588"/>
            <a:ext cx="2880427" cy="2876542"/>
          </a:xfrm>
          <a:prstGeom prst="rect">
            <a:avLst/>
          </a:prstGeom>
          <a:solidFill>
            <a:schemeClr val="accent1">
              <a:alpha val="80000"/>
            </a:schemeClr>
          </a:solidFill>
          <a:scene3d>
            <a:camera prst="orthographicFront"/>
            <a:lightRig rig="threePt" dir="t"/>
          </a:scene3d>
          <a:sp3d>
            <a:bevelT w="101600"/>
            <a:bevelB w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자유형 26"/>
          <p:cNvSpPr/>
          <p:nvPr/>
        </p:nvSpPr>
        <p:spPr>
          <a:xfrm rot="10800000">
            <a:off x="4449196" y="1059687"/>
            <a:ext cx="2864066" cy="1440000"/>
          </a:xfrm>
          <a:custGeom>
            <a:avLst/>
            <a:gdLst>
              <a:gd name="connsiteX0" fmla="*/ 2864066 w 2864066"/>
              <a:gd name="connsiteY0" fmla="*/ 1440000 h 1440000"/>
              <a:gd name="connsiteX1" fmla="*/ 0 w 2864066"/>
              <a:gd name="connsiteY1" fmla="*/ 1440000 h 1440000"/>
              <a:gd name="connsiteX2" fmla="*/ 0 w 2864066"/>
              <a:gd name="connsiteY2" fmla="*/ 1439999 h 1440000"/>
              <a:gd name="connsiteX3" fmla="*/ 1439999 w 2864066"/>
              <a:gd name="connsiteY3" fmla="*/ 0 h 1440000"/>
              <a:gd name="connsiteX4" fmla="*/ 2864066 w 2864066"/>
              <a:gd name="connsiteY4" fmla="*/ 1424067 h 1440000"/>
              <a:gd name="connsiteX5" fmla="*/ 2864066 w 2864066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64066" h="1440000">
                <a:moveTo>
                  <a:pt x="2864066" y="1440000"/>
                </a:moveTo>
                <a:lnTo>
                  <a:pt x="0" y="1440000"/>
                </a:lnTo>
                <a:lnTo>
                  <a:pt x="0" y="1439999"/>
                </a:lnTo>
                <a:lnTo>
                  <a:pt x="1439999" y="0"/>
                </a:lnTo>
                <a:lnTo>
                  <a:pt x="2864066" y="1424067"/>
                </a:lnTo>
                <a:lnTo>
                  <a:pt x="2864066" y="1440000"/>
                </a:lnTo>
                <a:close/>
              </a:path>
            </a:pathLst>
          </a:custGeom>
          <a:solidFill>
            <a:schemeClr val="accent1">
              <a:alpha val="80000"/>
            </a:schemeClr>
          </a:solidFill>
          <a:scene3d>
            <a:camera prst="orthographicFront"/>
            <a:lightRig rig="threePt" dir="t"/>
          </a:scene3d>
          <a:sp3d>
            <a:bevelT w="101600"/>
            <a:bevelB w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 dirty="0"/>
          </a:p>
        </p:txBody>
      </p:sp>
      <p:sp>
        <p:nvSpPr>
          <p:cNvPr id="28" name="자유형 27"/>
          <p:cNvSpPr/>
          <p:nvPr/>
        </p:nvSpPr>
        <p:spPr>
          <a:xfrm rot="5400000">
            <a:off x="3728531" y="1785946"/>
            <a:ext cx="2864066" cy="1440000"/>
          </a:xfrm>
          <a:custGeom>
            <a:avLst/>
            <a:gdLst>
              <a:gd name="connsiteX0" fmla="*/ 2864066 w 2864066"/>
              <a:gd name="connsiteY0" fmla="*/ 1440000 h 1440000"/>
              <a:gd name="connsiteX1" fmla="*/ 0 w 2864066"/>
              <a:gd name="connsiteY1" fmla="*/ 1440000 h 1440000"/>
              <a:gd name="connsiteX2" fmla="*/ 0 w 2864066"/>
              <a:gd name="connsiteY2" fmla="*/ 1439999 h 1440000"/>
              <a:gd name="connsiteX3" fmla="*/ 1439999 w 2864066"/>
              <a:gd name="connsiteY3" fmla="*/ 0 h 1440000"/>
              <a:gd name="connsiteX4" fmla="*/ 2864066 w 2864066"/>
              <a:gd name="connsiteY4" fmla="*/ 1424067 h 1440000"/>
              <a:gd name="connsiteX5" fmla="*/ 2864066 w 2864066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64066" h="1440000">
                <a:moveTo>
                  <a:pt x="2864066" y="1440000"/>
                </a:moveTo>
                <a:lnTo>
                  <a:pt x="0" y="1440000"/>
                </a:lnTo>
                <a:lnTo>
                  <a:pt x="0" y="1439999"/>
                </a:lnTo>
                <a:lnTo>
                  <a:pt x="1439999" y="0"/>
                </a:lnTo>
                <a:lnTo>
                  <a:pt x="2864066" y="1424067"/>
                </a:lnTo>
                <a:lnTo>
                  <a:pt x="2864066" y="1440000"/>
                </a:lnTo>
                <a:close/>
              </a:path>
            </a:pathLst>
          </a:custGeom>
          <a:solidFill>
            <a:schemeClr val="accent1">
              <a:alpha val="80000"/>
            </a:schemeClr>
          </a:solidFill>
          <a:scene3d>
            <a:camera prst="orthographicFront"/>
            <a:lightRig rig="threePt" dir="t"/>
          </a:scene3d>
          <a:sp3d>
            <a:bevelT w="101600"/>
            <a:bevelB w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오른쪽 화살표 33"/>
          <p:cNvSpPr/>
          <p:nvPr/>
        </p:nvSpPr>
        <p:spPr>
          <a:xfrm rot="17825523">
            <a:off x="5701409" y="1853007"/>
            <a:ext cx="984962" cy="317898"/>
          </a:xfrm>
          <a:prstGeom prst="rightArrow">
            <a:avLst/>
          </a:prstGeom>
          <a:solidFill>
            <a:srgbClr val="92D050"/>
          </a:solidFill>
          <a:ln w="53975">
            <a:noFill/>
          </a:ln>
          <a:scene3d>
            <a:camera prst="orthographicFront"/>
            <a:lightRig rig="threePt" dir="t"/>
          </a:scene3d>
          <a:sp3d>
            <a:bevelT w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5" name="오른쪽 화살표 34"/>
          <p:cNvSpPr/>
          <p:nvPr/>
        </p:nvSpPr>
        <p:spPr>
          <a:xfrm rot="14661505">
            <a:off x="5180568" y="1889038"/>
            <a:ext cx="984962" cy="317898"/>
          </a:xfrm>
          <a:prstGeom prst="rightArrow">
            <a:avLst/>
          </a:prstGeom>
          <a:solidFill>
            <a:srgbClr val="92D050"/>
          </a:solidFill>
          <a:ln w="53975">
            <a:noFill/>
          </a:ln>
          <a:scene3d>
            <a:camera prst="orthographicFront"/>
            <a:lightRig rig="threePt" dir="t"/>
          </a:scene3d>
          <a:sp3d>
            <a:bevelT w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6" name="오른쪽 화살표 35"/>
          <p:cNvSpPr/>
          <p:nvPr/>
        </p:nvSpPr>
        <p:spPr>
          <a:xfrm rot="9987969">
            <a:off x="4908053" y="2490102"/>
            <a:ext cx="984962" cy="317898"/>
          </a:xfrm>
          <a:prstGeom prst="rightArrow">
            <a:avLst/>
          </a:prstGeom>
          <a:solidFill>
            <a:srgbClr val="ECC0D4"/>
          </a:solidFill>
          <a:ln w="53975">
            <a:noFill/>
          </a:ln>
          <a:scene3d>
            <a:camera prst="orthographicFront"/>
            <a:lightRig rig="threePt" dir="t"/>
          </a:scene3d>
          <a:sp3d>
            <a:bevelT w="101600"/>
            <a:bevelB w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0" name="곱셈 기호 39"/>
          <p:cNvSpPr/>
          <p:nvPr/>
        </p:nvSpPr>
        <p:spPr>
          <a:xfrm>
            <a:off x="1870750" y="2918112"/>
            <a:ext cx="350168" cy="263438"/>
          </a:xfrm>
          <a:prstGeom prst="mathMultiply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46" name="그룹 45"/>
          <p:cNvGrpSpPr/>
          <p:nvPr/>
        </p:nvGrpSpPr>
        <p:grpSpPr>
          <a:xfrm>
            <a:off x="5231295" y="1938140"/>
            <a:ext cx="1159604" cy="1447274"/>
            <a:chOff x="3442614" y="4804593"/>
            <a:chExt cx="1159604" cy="1447274"/>
          </a:xfrm>
        </p:grpSpPr>
        <p:sp>
          <p:nvSpPr>
            <p:cNvPr id="43" name="현 42"/>
            <p:cNvSpPr/>
            <p:nvPr/>
          </p:nvSpPr>
          <p:spPr>
            <a:xfrm rot="12999196">
              <a:off x="3442614" y="4804593"/>
              <a:ext cx="1159604" cy="1447274"/>
            </a:xfrm>
            <a:prstGeom prst="chord">
              <a:avLst>
                <a:gd name="adj1" fmla="val 6325434"/>
                <a:gd name="adj2" fmla="val 16200000"/>
              </a:avLst>
            </a:prstGeom>
            <a:solidFill>
              <a:srgbClr val="00B050">
                <a:alpha val="80000"/>
              </a:srgbClr>
            </a:solidFill>
            <a:ln>
              <a:solidFill>
                <a:srgbClr val="00B050">
                  <a:alpha val="8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2" name="곱셈 기호 41"/>
            <p:cNvSpPr/>
            <p:nvPr/>
          </p:nvSpPr>
          <p:spPr>
            <a:xfrm rot="18361677">
              <a:off x="3941918" y="5441431"/>
              <a:ext cx="350168" cy="263438"/>
            </a:xfrm>
            <a:prstGeom prst="mathMultiply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47" name="그림 4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4406" y="5161150"/>
            <a:ext cx="1326771" cy="409669"/>
          </a:xfrm>
          <a:prstGeom prst="rect">
            <a:avLst/>
          </a:prstGeom>
        </p:spPr>
      </p:pic>
      <p:sp>
        <p:nvSpPr>
          <p:cNvPr id="26" name="자유형 25"/>
          <p:cNvSpPr/>
          <p:nvPr/>
        </p:nvSpPr>
        <p:spPr>
          <a:xfrm rot="10800000">
            <a:off x="4435719" y="2527573"/>
            <a:ext cx="2880000" cy="1440000"/>
          </a:xfrm>
          <a:custGeom>
            <a:avLst/>
            <a:gdLst>
              <a:gd name="connsiteX0" fmla="*/ 1440000 w 2880000"/>
              <a:gd name="connsiteY0" fmla="*/ 1440000 h 1440000"/>
              <a:gd name="connsiteX1" fmla="*/ 15934 w 2880000"/>
              <a:gd name="connsiteY1" fmla="*/ 15934 h 1440000"/>
              <a:gd name="connsiteX2" fmla="*/ 0 w 2880000"/>
              <a:gd name="connsiteY2" fmla="*/ 0 h 1440000"/>
              <a:gd name="connsiteX3" fmla="*/ 2880000 w 2880000"/>
              <a:gd name="connsiteY3" fmla="*/ 0 h 1440000"/>
              <a:gd name="connsiteX4" fmla="*/ 2879999 w 2880000"/>
              <a:gd name="connsiteY4" fmla="*/ 1 h 1440000"/>
              <a:gd name="connsiteX5" fmla="*/ 1440000 w 288000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80000" h="1440000">
                <a:moveTo>
                  <a:pt x="1440000" y="1440000"/>
                </a:moveTo>
                <a:lnTo>
                  <a:pt x="15934" y="15934"/>
                </a:lnTo>
                <a:lnTo>
                  <a:pt x="0" y="0"/>
                </a:lnTo>
                <a:lnTo>
                  <a:pt x="2880000" y="0"/>
                </a:lnTo>
                <a:lnTo>
                  <a:pt x="2879999" y="1"/>
                </a:lnTo>
                <a:lnTo>
                  <a:pt x="1440000" y="1440000"/>
                </a:lnTo>
                <a:close/>
              </a:path>
            </a:pathLst>
          </a:custGeom>
          <a:solidFill>
            <a:schemeClr val="accent1">
              <a:alpha val="80000"/>
            </a:schemeClr>
          </a:solidFill>
          <a:scene3d>
            <a:camera prst="orthographicFront"/>
            <a:lightRig rig="threePt" dir="t"/>
          </a:scene3d>
          <a:sp3d>
            <a:bevelT w="101600"/>
            <a:bevelB w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자유형 28"/>
          <p:cNvSpPr/>
          <p:nvPr/>
        </p:nvSpPr>
        <p:spPr>
          <a:xfrm rot="16200000">
            <a:off x="5173364" y="1804899"/>
            <a:ext cx="2864066" cy="1440000"/>
          </a:xfrm>
          <a:custGeom>
            <a:avLst/>
            <a:gdLst>
              <a:gd name="connsiteX0" fmla="*/ 2864066 w 2864066"/>
              <a:gd name="connsiteY0" fmla="*/ 1440000 h 1440000"/>
              <a:gd name="connsiteX1" fmla="*/ 0 w 2864066"/>
              <a:gd name="connsiteY1" fmla="*/ 1440000 h 1440000"/>
              <a:gd name="connsiteX2" fmla="*/ 0 w 2864066"/>
              <a:gd name="connsiteY2" fmla="*/ 1439999 h 1440000"/>
              <a:gd name="connsiteX3" fmla="*/ 1439999 w 2864066"/>
              <a:gd name="connsiteY3" fmla="*/ 0 h 1440000"/>
              <a:gd name="connsiteX4" fmla="*/ 2864066 w 2864066"/>
              <a:gd name="connsiteY4" fmla="*/ 1424067 h 1440000"/>
              <a:gd name="connsiteX5" fmla="*/ 2864066 w 2864066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64066" h="1440000">
                <a:moveTo>
                  <a:pt x="2864066" y="1440000"/>
                </a:moveTo>
                <a:lnTo>
                  <a:pt x="0" y="1440000"/>
                </a:lnTo>
                <a:lnTo>
                  <a:pt x="0" y="1439999"/>
                </a:lnTo>
                <a:lnTo>
                  <a:pt x="1439999" y="0"/>
                </a:lnTo>
                <a:lnTo>
                  <a:pt x="2864066" y="1424067"/>
                </a:lnTo>
                <a:lnTo>
                  <a:pt x="2864066" y="1440000"/>
                </a:lnTo>
                <a:close/>
              </a:path>
            </a:pathLst>
          </a:custGeom>
          <a:solidFill>
            <a:schemeClr val="accent1">
              <a:alpha val="80000"/>
            </a:schemeClr>
          </a:solidFill>
          <a:scene3d>
            <a:camera prst="orthographicFront"/>
            <a:lightRig rig="threePt" dir="t"/>
          </a:scene3d>
          <a:sp3d>
            <a:bevelT w="101600"/>
            <a:bevelB w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오른쪽 화살표 29"/>
          <p:cNvSpPr/>
          <p:nvPr/>
        </p:nvSpPr>
        <p:spPr>
          <a:xfrm rot="6797879">
            <a:off x="5195811" y="2812136"/>
            <a:ext cx="984962" cy="317898"/>
          </a:xfrm>
          <a:prstGeom prst="rightArrow">
            <a:avLst/>
          </a:prstGeom>
          <a:solidFill>
            <a:srgbClr val="FFC000"/>
          </a:solidFill>
          <a:ln w="53975">
            <a:noFill/>
          </a:ln>
          <a:scene3d>
            <a:camera prst="orthographicFront"/>
            <a:lightRig rig="threePt" dir="t"/>
          </a:scene3d>
          <a:sp3d>
            <a:bevelT w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1" name="오른쪽 화살표 30"/>
          <p:cNvSpPr/>
          <p:nvPr/>
        </p:nvSpPr>
        <p:spPr>
          <a:xfrm rot="4200171">
            <a:off x="5562412" y="2763052"/>
            <a:ext cx="984962" cy="317898"/>
          </a:xfrm>
          <a:prstGeom prst="rightArrow">
            <a:avLst/>
          </a:prstGeom>
          <a:solidFill>
            <a:srgbClr val="FFC000"/>
          </a:solidFill>
          <a:ln w="53975">
            <a:noFill/>
          </a:ln>
          <a:scene3d>
            <a:camera prst="orthographicFront"/>
            <a:lightRig rig="threePt" dir="t"/>
          </a:scene3d>
          <a:sp3d>
            <a:bevelT w="101600"/>
            <a:bevelB w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2" name="오른쪽 화살표 31"/>
          <p:cNvSpPr/>
          <p:nvPr/>
        </p:nvSpPr>
        <p:spPr>
          <a:xfrm rot="2068388">
            <a:off x="5816229" y="2605331"/>
            <a:ext cx="984962" cy="317898"/>
          </a:xfrm>
          <a:prstGeom prst="rightArrow">
            <a:avLst/>
          </a:prstGeom>
          <a:solidFill>
            <a:srgbClr val="FFFF00"/>
          </a:solidFill>
          <a:ln w="53975">
            <a:noFill/>
          </a:ln>
          <a:scene3d>
            <a:camera prst="orthographicFront"/>
            <a:lightRig rig="threePt" dir="t"/>
          </a:scene3d>
          <a:sp3d>
            <a:bevelT w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3" name="오른쪽 화살표 32"/>
          <p:cNvSpPr/>
          <p:nvPr/>
        </p:nvSpPr>
        <p:spPr>
          <a:xfrm rot="20016224">
            <a:off x="5849472" y="2190503"/>
            <a:ext cx="984962" cy="317898"/>
          </a:xfrm>
          <a:prstGeom prst="rightArrow">
            <a:avLst/>
          </a:prstGeom>
          <a:solidFill>
            <a:srgbClr val="FFFF00"/>
          </a:solidFill>
          <a:ln w="53975">
            <a:noFill/>
          </a:ln>
          <a:scene3d>
            <a:camera prst="orthographicFront"/>
            <a:lightRig rig="threePt" dir="t"/>
          </a:scene3d>
          <a:sp3d>
            <a:bevelT w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56" name="그룹 55"/>
          <p:cNvGrpSpPr/>
          <p:nvPr/>
        </p:nvGrpSpPr>
        <p:grpSpPr>
          <a:xfrm>
            <a:off x="2470434" y="393759"/>
            <a:ext cx="6778933" cy="4180095"/>
            <a:chOff x="2470434" y="393759"/>
            <a:chExt cx="6778933" cy="4180095"/>
          </a:xfrm>
        </p:grpSpPr>
        <p:pic>
          <p:nvPicPr>
            <p:cNvPr id="50" name="그림 49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470434" y="1962566"/>
              <a:ext cx="2420369" cy="480114"/>
            </a:xfrm>
            <a:prstGeom prst="rect">
              <a:avLst/>
            </a:prstGeom>
          </p:spPr>
        </p:pic>
        <p:pic>
          <p:nvPicPr>
            <p:cNvPr id="51" name="그림 50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570028" y="4095538"/>
              <a:ext cx="2630738" cy="478316"/>
            </a:xfrm>
            <a:prstGeom prst="rect">
              <a:avLst/>
            </a:prstGeom>
          </p:spPr>
        </p:pic>
        <p:pic>
          <p:nvPicPr>
            <p:cNvPr id="54" name="그림 53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505575" y="2276872"/>
              <a:ext cx="2743792" cy="445056"/>
            </a:xfrm>
            <a:prstGeom prst="rect">
              <a:avLst/>
            </a:prstGeom>
          </p:spPr>
        </p:pic>
        <p:pic>
          <p:nvPicPr>
            <p:cNvPr id="55" name="그림 54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922791" y="393759"/>
              <a:ext cx="1682606" cy="445535"/>
            </a:xfrm>
            <a:prstGeom prst="rect">
              <a:avLst/>
            </a:prstGeom>
          </p:spPr>
        </p:pic>
      </p:grpSp>
      <p:sp>
        <p:nvSpPr>
          <p:cNvPr id="39" name="자유형 38"/>
          <p:cNvSpPr/>
          <p:nvPr/>
        </p:nvSpPr>
        <p:spPr>
          <a:xfrm rot="10800000">
            <a:off x="1641578" y="3099539"/>
            <a:ext cx="508789" cy="1127487"/>
          </a:xfrm>
          <a:custGeom>
            <a:avLst/>
            <a:gdLst>
              <a:gd name="connsiteX0" fmla="*/ 0 w 468352"/>
              <a:gd name="connsiteY0" fmla="*/ 1376795 h 1387946"/>
              <a:gd name="connsiteX1" fmla="*/ 89210 w 468352"/>
              <a:gd name="connsiteY1" fmla="*/ 440093 h 1387946"/>
              <a:gd name="connsiteX2" fmla="*/ 267630 w 468352"/>
              <a:gd name="connsiteY2" fmla="*/ 5195 h 1387946"/>
              <a:gd name="connsiteX3" fmla="*/ 434898 w 468352"/>
              <a:gd name="connsiteY3" fmla="*/ 707722 h 1387946"/>
              <a:gd name="connsiteX4" fmla="*/ 468352 w 468352"/>
              <a:gd name="connsiteY4" fmla="*/ 1387946 h 1387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8352" h="1387946">
                <a:moveTo>
                  <a:pt x="0" y="1376795"/>
                </a:moveTo>
                <a:cubicBezTo>
                  <a:pt x="22302" y="1022744"/>
                  <a:pt x="44605" y="668693"/>
                  <a:pt x="89210" y="440093"/>
                </a:cubicBezTo>
                <a:cubicBezTo>
                  <a:pt x="133815" y="211493"/>
                  <a:pt x="210015" y="-39410"/>
                  <a:pt x="267630" y="5195"/>
                </a:cubicBezTo>
                <a:cubicBezTo>
                  <a:pt x="325245" y="49800"/>
                  <a:pt x="401444" y="477263"/>
                  <a:pt x="434898" y="707722"/>
                </a:cubicBezTo>
                <a:cubicBezTo>
                  <a:pt x="468352" y="938180"/>
                  <a:pt x="468352" y="1163063"/>
                  <a:pt x="468352" y="1387946"/>
                </a:cubicBezTo>
              </a:path>
            </a:pathLst>
          </a:custGeom>
          <a:noFill/>
          <a:ln w="28575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41" name="직선 연결선 40"/>
          <p:cNvCxnSpPr/>
          <p:nvPr/>
        </p:nvCxnSpPr>
        <p:spPr>
          <a:xfrm>
            <a:off x="6643555" y="1897055"/>
            <a:ext cx="648072" cy="655174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5059958" y="1313471"/>
                <a:ext cx="2404595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800" b="0" i="1" smtClean="0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</a:rPr>
                        <m:t>𝑅𝑎𝑑𝑖𝑢𝑠</m:t>
                      </m:r>
                      <m:r>
                        <a:rPr lang="en-US" altLang="ko-KR" sz="2800" b="0" i="1" smtClean="0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ko-KR" sz="2800" b="0" i="1" smtClean="0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ko-KR" altLang="en-US" sz="2800" dirty="0">
                  <a:solidFill>
                    <a:srgbClr val="008000"/>
                  </a:solidFill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9958" y="1313471"/>
                <a:ext cx="2404595" cy="430887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5" name="그림 4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36441" y="260648"/>
            <a:ext cx="1477674" cy="626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332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1823 -0.09931 L 0.25365 -0.15625 L 0.37309 -0.11412 L 0.45486 -0.02778 " pathEditMode="relative" ptsTypes="AAAAA">
                                      <p:cBhvr>
                                        <p:cTn id="5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6 -4.81481E-6 L 0.06459 -0.05046 L 0.17067 -0.11389 L 0.25122 -0.12523 L 0.31823 -0.12037 L 0.40244 -0.0831 L 0.42448 -0.04884 " pathEditMode="relative" ptsTypes="AAAAAAA">
                                      <p:cBhvr>
                                        <p:cTn id="6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07407E-6 L 0.05121 -0.02939 L 0.1158 -0.08148 L 0.23038 -0.13333 L 0.31215 -0.14467 L 0.39618 -0.14305 L 0.47066 -0.12361 L 0.50729 -0.11713 " pathEditMode="relative" rAng="0" ptsTypes="AAAAAAAA">
                                      <p:cBhvr>
                                        <p:cTn id="6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65" y="-7245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1.11111E-6 L 0.0474 -0.13472 L 0.12899 -0.34005 L 0.16285 -0.4412 L 0.27309 -0.56736 L 0.39844 -0.64306 L 0.57517 -0.70046 L 0.73073 -0.72546 " pathEditMode="relative" rAng="0" ptsTypes="AAAAAAAA">
                                      <p:cBhvr>
                                        <p:cTn id="6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28" y="-36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1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1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1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1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1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1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1.85185E-6 L 1.38889E-6 0.25 " pathEditMode="relative" rAng="0" ptsTypes="AA">
                                      <p:cBhvr>
                                        <p:cTn id="16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17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2.59259E-6 L -2.77778E-6 0.25 " pathEditMode="relative" rAng="0" ptsTypes="AA">
                                      <p:cBhvr>
                                        <p:cTn id="17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17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7037E-7 L -4.72222E-6 0.25 " pathEditMode="relative" rAng="0" ptsTypes="AA">
                                      <p:cBhvr>
                                        <p:cTn id="17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17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7.40741E-7 L 0.11354 0.00139 " pathEditMode="relative" rAng="0" ptsTypes="AA">
                                      <p:cBhvr>
                                        <p:cTn id="17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77" y="69"/>
                                    </p:animMotion>
                                  </p:childTnLst>
                                </p:cTn>
                              </p:par>
                              <p:par>
                                <p:cTn id="17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2.59259E-6 L 0.11354 0.00139 " pathEditMode="relative" rAng="0" ptsTypes="AA">
                                      <p:cBhvr>
                                        <p:cTn id="17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77" y="69"/>
                                    </p:animMotion>
                                  </p:childTnLst>
                                </p:cTn>
                              </p:par>
                              <p:par>
                                <p:cTn id="17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44444E-6 L 0.11354 0.00138 " pathEditMode="relative" rAng="0" ptsTypes="AA">
                                      <p:cBhvr>
                                        <p:cTn id="17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77" y="69"/>
                                    </p:animMotion>
                                  </p:childTnLst>
                                </p:cTn>
                              </p:par>
                              <p:par>
                                <p:cTn id="18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2.96296E-6 L 0.00104 -0.14074 " pathEditMode="relative" rAng="0" ptsTypes="AA">
                                      <p:cBhvr>
                                        <p:cTn id="18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-7037"/>
                                    </p:animMotion>
                                  </p:childTnLst>
                                </p:cTn>
                              </p:par>
                              <p:par>
                                <p:cTn id="18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11111E-6 L 0.00104 -0.14074 " pathEditMode="relative" rAng="0" ptsTypes="AA">
                                      <p:cBhvr>
                                        <p:cTn id="183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-7037"/>
                                    </p:animMotion>
                                  </p:childTnLst>
                                </p:cTn>
                              </p:par>
                              <p:par>
                                <p:cTn id="18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7.40741E-7 L 0.00104 -0.14074 " pathEditMode="relative" rAng="0" ptsTypes="AA">
                                      <p:cBhvr>
                                        <p:cTn id="18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-7037"/>
                                    </p:animMotion>
                                  </p:childTnLst>
                                </p:cTn>
                              </p:par>
                              <p:par>
                                <p:cTn id="18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59259E-6 L -0.12796 0.00139 " pathEditMode="relative" rAng="0" ptsTypes="AA">
                                      <p:cBhvr>
                                        <p:cTn id="18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06" y="69"/>
                                    </p:animMotion>
                                  </p:childTnLst>
                                </p:cTn>
                              </p:par>
                              <p:par>
                                <p:cTn id="18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2.22222E-6 L -0.12795 0.00139 " pathEditMode="relative" rAng="0" ptsTypes="AA">
                                      <p:cBhvr>
                                        <p:cTn id="18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06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9" grpId="1" animBg="1"/>
      <p:bldP spid="9" grpId="2" animBg="1"/>
      <p:bldP spid="10" grpId="0" animBg="1"/>
      <p:bldP spid="10" grpId="1" animBg="1"/>
      <p:bldP spid="10" grpId="2" animBg="1"/>
      <p:bldP spid="14" grpId="0" animBg="1"/>
      <p:bldP spid="16" grpId="0"/>
      <p:bldP spid="17" grpId="0"/>
      <p:bldP spid="24" grpId="0" animBg="1"/>
      <p:bldP spid="24" grpId="1" animBg="1"/>
      <p:bldP spid="27" grpId="0" animBg="1"/>
      <p:bldP spid="27" grpId="1" animBg="1"/>
      <p:bldP spid="28" grpId="0" animBg="1"/>
      <p:bldP spid="28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40" grpId="0" animBg="1"/>
      <p:bldP spid="40" grpId="1" animBg="1"/>
      <p:bldP spid="40" grpId="2" animBg="1"/>
      <p:bldP spid="26" grpId="0" animBg="1"/>
      <p:bldP spid="26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9" grpId="0" animBg="1"/>
      <p:bldP spid="39" grpId="1" animBg="1"/>
      <p:bldP spid="4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0917" y="66009"/>
            <a:ext cx="939013" cy="630680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3507" y="5306700"/>
            <a:ext cx="2913762" cy="365235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2912" y="4797994"/>
            <a:ext cx="670437" cy="620775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23004" y="2986281"/>
            <a:ext cx="2216648" cy="431225"/>
          </a:xfrm>
          <a:prstGeom prst="rect">
            <a:avLst/>
          </a:prstGeom>
        </p:spPr>
      </p:pic>
      <p:sp>
        <p:nvSpPr>
          <p:cNvPr id="31" name="직사각형 30"/>
          <p:cNvSpPr/>
          <p:nvPr/>
        </p:nvSpPr>
        <p:spPr>
          <a:xfrm>
            <a:off x="4572000" y="3632400"/>
            <a:ext cx="144016" cy="1020735"/>
          </a:xfrm>
          <a:prstGeom prst="rect">
            <a:avLst/>
          </a:prstGeom>
          <a:solidFill>
            <a:schemeClr val="accent1"/>
          </a:solidFill>
          <a:scene3d>
            <a:camera prst="orthographicFront"/>
            <a:lightRig rig="threePt" dir="t"/>
          </a:scene3d>
          <a:sp3d>
            <a:bevelT w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직사각형 34"/>
          <p:cNvSpPr/>
          <p:nvPr/>
        </p:nvSpPr>
        <p:spPr>
          <a:xfrm rot="-2880000" flipH="1">
            <a:off x="7359675" y="1681640"/>
            <a:ext cx="91578" cy="1398251"/>
          </a:xfrm>
          <a:prstGeom prst="rect">
            <a:avLst/>
          </a:prstGeom>
          <a:solidFill>
            <a:schemeClr val="accent1"/>
          </a:solidFill>
          <a:scene3d>
            <a:camera prst="orthographicFront"/>
            <a:lightRig rig="threePt" dir="t"/>
          </a:scene3d>
          <a:sp3d>
            <a:bevelT w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직사각형 35"/>
          <p:cNvSpPr/>
          <p:nvPr/>
        </p:nvSpPr>
        <p:spPr>
          <a:xfrm rot="-3180000" flipH="1">
            <a:off x="5734504" y="211512"/>
            <a:ext cx="91578" cy="1398251"/>
          </a:xfrm>
          <a:prstGeom prst="rect">
            <a:avLst/>
          </a:prstGeom>
          <a:solidFill>
            <a:schemeClr val="accent1"/>
          </a:solidFill>
          <a:scene3d>
            <a:camera prst="orthographicFront"/>
            <a:lightRig rig="threePt" dir="t"/>
          </a:scene3d>
          <a:sp3d>
            <a:bevelT w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직사각형 36"/>
          <p:cNvSpPr/>
          <p:nvPr/>
        </p:nvSpPr>
        <p:spPr>
          <a:xfrm rot="3180000" flipH="1">
            <a:off x="3639225" y="216057"/>
            <a:ext cx="91578" cy="1398251"/>
          </a:xfrm>
          <a:prstGeom prst="rect">
            <a:avLst/>
          </a:prstGeom>
          <a:solidFill>
            <a:schemeClr val="accent1"/>
          </a:solidFill>
          <a:scene3d>
            <a:camera prst="orthographicFront"/>
            <a:lightRig rig="threePt" dir="t"/>
          </a:scene3d>
          <a:sp3d>
            <a:bevelT w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직사각형 37"/>
          <p:cNvSpPr/>
          <p:nvPr/>
        </p:nvSpPr>
        <p:spPr>
          <a:xfrm rot="-2940000" flipH="1">
            <a:off x="3930431" y="1692586"/>
            <a:ext cx="91578" cy="1398251"/>
          </a:xfrm>
          <a:prstGeom prst="rect">
            <a:avLst/>
          </a:prstGeom>
          <a:solidFill>
            <a:schemeClr val="accent1"/>
          </a:solidFill>
          <a:scene3d>
            <a:camera prst="orthographicFront"/>
            <a:lightRig rig="threePt" dir="t"/>
          </a:scene3d>
          <a:sp3d>
            <a:bevelT w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직사각형 38"/>
          <p:cNvSpPr/>
          <p:nvPr/>
        </p:nvSpPr>
        <p:spPr>
          <a:xfrm rot="3300000" flipH="1">
            <a:off x="5368382" y="1715300"/>
            <a:ext cx="91578" cy="1398251"/>
          </a:xfrm>
          <a:prstGeom prst="rect">
            <a:avLst/>
          </a:prstGeom>
          <a:solidFill>
            <a:schemeClr val="accent1"/>
          </a:solidFill>
          <a:scene3d>
            <a:camera prst="orthographicFront"/>
            <a:lightRig rig="threePt" dir="t"/>
          </a:scene3d>
          <a:sp3d>
            <a:bevelT w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직사각형 22"/>
          <p:cNvSpPr/>
          <p:nvPr/>
        </p:nvSpPr>
        <p:spPr>
          <a:xfrm rot="-2880000" flipH="1">
            <a:off x="3417017" y="3519793"/>
            <a:ext cx="91578" cy="1398251"/>
          </a:xfrm>
          <a:prstGeom prst="rect">
            <a:avLst/>
          </a:prstGeom>
          <a:solidFill>
            <a:schemeClr val="accent1"/>
          </a:solidFill>
          <a:scene3d>
            <a:camera prst="orthographicFront"/>
            <a:lightRig rig="threePt" dir="t"/>
          </a:scene3d>
          <a:sp3d>
            <a:bevelT w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직사각형 24"/>
          <p:cNvSpPr/>
          <p:nvPr/>
        </p:nvSpPr>
        <p:spPr>
          <a:xfrm rot="3300000" flipH="1">
            <a:off x="1881788" y="1581590"/>
            <a:ext cx="91578" cy="1398251"/>
          </a:xfrm>
          <a:prstGeom prst="rect">
            <a:avLst/>
          </a:prstGeom>
          <a:solidFill>
            <a:schemeClr val="accent1"/>
          </a:solidFill>
          <a:scene3d>
            <a:camera prst="orthographicFront"/>
            <a:lightRig rig="threePt" dir="t"/>
          </a:scene3d>
          <a:sp3d>
            <a:bevelT w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직사각형 25"/>
          <p:cNvSpPr/>
          <p:nvPr/>
        </p:nvSpPr>
        <p:spPr>
          <a:xfrm rot="3300000" flipH="1">
            <a:off x="5609741" y="3501622"/>
            <a:ext cx="84692" cy="1523077"/>
          </a:xfrm>
          <a:prstGeom prst="rect">
            <a:avLst/>
          </a:prstGeom>
          <a:solidFill>
            <a:schemeClr val="accent1"/>
          </a:solidFill>
          <a:scene3d>
            <a:camera prst="orthographicFront"/>
            <a:lightRig rig="threePt" dir="t"/>
          </a:scene3d>
          <a:sp3d>
            <a:bevelT w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도넛 23"/>
          <p:cNvSpPr/>
          <p:nvPr/>
        </p:nvSpPr>
        <p:spPr>
          <a:xfrm>
            <a:off x="4068754" y="4653135"/>
            <a:ext cx="1038752" cy="953229"/>
          </a:xfrm>
          <a:prstGeom prst="donut">
            <a:avLst>
              <a:gd name="adj" fmla="val 15203"/>
            </a:avLst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7" name="곱셈 기호 26"/>
          <p:cNvSpPr/>
          <p:nvPr/>
        </p:nvSpPr>
        <p:spPr>
          <a:xfrm>
            <a:off x="3894449" y="-236809"/>
            <a:ext cx="1618927" cy="1608597"/>
          </a:xfrm>
          <a:prstGeom prst="mathMultiply">
            <a:avLst>
              <a:gd name="adj1" fmla="val 9469"/>
            </a:avLst>
          </a:prstGeom>
          <a:solidFill>
            <a:srgbClr val="FF0000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2" name="그림 3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70917" y="3797038"/>
            <a:ext cx="2161710" cy="612730"/>
          </a:xfrm>
          <a:prstGeom prst="rect">
            <a:avLst/>
          </a:prstGeom>
        </p:spPr>
      </p:pic>
      <p:pic>
        <p:nvPicPr>
          <p:cNvPr id="34" name="그림 3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4239" y="3757919"/>
            <a:ext cx="2336853" cy="582900"/>
          </a:xfrm>
          <a:prstGeom prst="rect">
            <a:avLst/>
          </a:prstGeom>
        </p:spPr>
      </p:pic>
      <p:pic>
        <p:nvPicPr>
          <p:cNvPr id="44" name="그림 4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43131" y="2007614"/>
            <a:ext cx="2161710" cy="612730"/>
          </a:xfrm>
          <a:prstGeom prst="rect">
            <a:avLst/>
          </a:prstGeom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70238" y="1382941"/>
            <a:ext cx="2486025" cy="409575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03420" y="1476631"/>
            <a:ext cx="2533650" cy="381000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3606" y="3032146"/>
            <a:ext cx="2486719" cy="412853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490649" y="3103261"/>
            <a:ext cx="2390775" cy="409575"/>
          </a:xfrm>
          <a:prstGeom prst="rect">
            <a:avLst/>
          </a:prstGeom>
        </p:spPr>
      </p:pic>
      <p:pic>
        <p:nvPicPr>
          <p:cNvPr id="14" name="그림 1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442774" y="5830296"/>
            <a:ext cx="4438650" cy="409575"/>
          </a:xfrm>
          <a:prstGeom prst="rect">
            <a:avLst/>
          </a:prstGeom>
        </p:spPr>
      </p:pic>
      <p:pic>
        <p:nvPicPr>
          <p:cNvPr id="15" name="그림 1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427984" y="6283778"/>
            <a:ext cx="4210050" cy="419100"/>
          </a:xfrm>
          <a:prstGeom prst="rect">
            <a:avLst/>
          </a:prstGeom>
        </p:spPr>
      </p:pic>
      <p:sp>
        <p:nvSpPr>
          <p:cNvPr id="28" name="도넛 27"/>
          <p:cNvSpPr/>
          <p:nvPr/>
        </p:nvSpPr>
        <p:spPr>
          <a:xfrm>
            <a:off x="7198318" y="2808301"/>
            <a:ext cx="1038752" cy="953229"/>
          </a:xfrm>
          <a:prstGeom prst="donut">
            <a:avLst>
              <a:gd name="adj" fmla="val 15203"/>
            </a:avLst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9" name="도넛 28"/>
          <p:cNvSpPr/>
          <p:nvPr/>
        </p:nvSpPr>
        <p:spPr>
          <a:xfrm>
            <a:off x="4111952" y="2804690"/>
            <a:ext cx="1038752" cy="953229"/>
          </a:xfrm>
          <a:prstGeom prst="donut">
            <a:avLst>
              <a:gd name="adj" fmla="val 15203"/>
            </a:avLst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0" name="도넛 29"/>
          <p:cNvSpPr/>
          <p:nvPr/>
        </p:nvSpPr>
        <p:spPr>
          <a:xfrm>
            <a:off x="751351" y="2741716"/>
            <a:ext cx="1038752" cy="953229"/>
          </a:xfrm>
          <a:prstGeom prst="donut">
            <a:avLst>
              <a:gd name="adj" fmla="val 15203"/>
            </a:avLst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41" name="도넛 40"/>
          <p:cNvSpPr/>
          <p:nvPr/>
        </p:nvSpPr>
        <p:spPr>
          <a:xfrm>
            <a:off x="6033507" y="1062763"/>
            <a:ext cx="1038752" cy="953229"/>
          </a:xfrm>
          <a:prstGeom prst="donut">
            <a:avLst>
              <a:gd name="adj" fmla="val 15203"/>
            </a:avLst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42" name="곱셈 기호 41"/>
          <p:cNvSpPr/>
          <p:nvPr/>
        </p:nvSpPr>
        <p:spPr>
          <a:xfrm>
            <a:off x="1869123" y="755696"/>
            <a:ext cx="1618927" cy="1608597"/>
          </a:xfrm>
          <a:prstGeom prst="mathMultiply">
            <a:avLst>
              <a:gd name="adj1" fmla="val 9469"/>
            </a:avLst>
          </a:prstGeom>
          <a:solidFill>
            <a:srgbClr val="FF0000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0" name="그림 3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524012" y="116632"/>
            <a:ext cx="1512484" cy="1173620"/>
          </a:xfrm>
          <a:prstGeom prst="rect">
            <a:avLst/>
          </a:prstGeom>
        </p:spPr>
      </p:pic>
      <p:pic>
        <p:nvPicPr>
          <p:cNvPr id="43" name="그림 4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36441" y="260648"/>
            <a:ext cx="1477674" cy="626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517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7" grpId="0" animBg="1"/>
      <p:bldP spid="28" grpId="0" animBg="1"/>
      <p:bldP spid="29" grpId="0" animBg="1"/>
      <p:bldP spid="30" grpId="0" animBg="1"/>
      <p:bldP spid="41" grpId="0" animBg="1"/>
      <p:bldP spid="4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03633"/>
          </a:xfrm>
        </p:spPr>
        <p:txBody>
          <a:bodyPr>
            <a:normAutofit/>
          </a:bodyPr>
          <a:lstStyle/>
          <a:p>
            <a:pPr algn="ctr"/>
            <a:r>
              <a:rPr lang="en-US" altLang="ko-KR" sz="4800" dirty="0"/>
              <a:t>Proposition </a:t>
            </a:r>
            <a:r>
              <a:rPr lang="en-US" altLang="ko-KR" sz="4800" dirty="0" smtClean="0"/>
              <a:t>B</a:t>
            </a:r>
            <a:endParaRPr lang="en-US" altLang="ko-KR" sz="48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cxnSp>
        <p:nvCxnSpPr>
          <p:cNvPr id="5" name="직선 화살표 연결선 4"/>
          <p:cNvCxnSpPr/>
          <p:nvPr/>
        </p:nvCxnSpPr>
        <p:spPr>
          <a:xfrm flipV="1">
            <a:off x="4427984" y="2232671"/>
            <a:ext cx="0" cy="966614"/>
          </a:xfrm>
          <a:prstGeom prst="straightConnector1">
            <a:avLst/>
          </a:prstGeom>
          <a:ln w="101600" cmpd="dbl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1507827"/>
            <a:ext cx="8420100" cy="485775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809" y="3199285"/>
            <a:ext cx="4067175" cy="2181225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3294535"/>
            <a:ext cx="3514725" cy="2085975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3194522"/>
            <a:ext cx="2971800" cy="2286000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055" y="5728771"/>
            <a:ext cx="8856984" cy="833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063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그림 4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497" y="4929785"/>
            <a:ext cx="1499307" cy="1291954"/>
          </a:xfrm>
          <a:prstGeom prst="rect">
            <a:avLst/>
          </a:prstGeom>
        </p:spPr>
      </p:pic>
      <p:pic>
        <p:nvPicPr>
          <p:cNvPr id="44" name="그림 4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553" y="1236845"/>
            <a:ext cx="2141976" cy="396313"/>
          </a:xfrm>
          <a:prstGeom prst="rect">
            <a:avLst/>
          </a:prstGeom>
        </p:spPr>
      </p:pic>
      <p:pic>
        <p:nvPicPr>
          <p:cNvPr id="45" name="그림 4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9738" y="4424078"/>
            <a:ext cx="790045" cy="403548"/>
          </a:xfrm>
          <a:prstGeom prst="rect">
            <a:avLst/>
          </a:prstGeom>
        </p:spPr>
      </p:pic>
      <p:sp>
        <p:nvSpPr>
          <p:cNvPr id="67" name="자유형 66"/>
          <p:cNvSpPr/>
          <p:nvPr/>
        </p:nvSpPr>
        <p:spPr>
          <a:xfrm rot="1352057">
            <a:off x="4468644" y="472612"/>
            <a:ext cx="1944425" cy="1965460"/>
          </a:xfrm>
          <a:custGeom>
            <a:avLst/>
            <a:gdLst>
              <a:gd name="connsiteX0" fmla="*/ 1133362 w 1944425"/>
              <a:gd name="connsiteY0" fmla="*/ 0 h 1965460"/>
              <a:gd name="connsiteX1" fmla="*/ 1158498 w 1944425"/>
              <a:gd name="connsiteY1" fmla="*/ 6637 h 1965460"/>
              <a:gd name="connsiteX2" fmla="*/ 1944425 w 1944425"/>
              <a:gd name="connsiteY2" fmla="*/ 1953060 h 1965460"/>
              <a:gd name="connsiteX3" fmla="*/ 1941289 w 1944425"/>
              <a:gd name="connsiteY3" fmla="*/ 1965460 h 1965460"/>
              <a:gd name="connsiteX4" fmla="*/ 1940427 w 1944425"/>
              <a:gd name="connsiteY4" fmla="*/ 1965460 h 1965460"/>
              <a:gd name="connsiteX5" fmla="*/ 1941761 w 1944425"/>
              <a:gd name="connsiteY5" fmla="*/ 1960126 h 1965460"/>
              <a:gd name="connsiteX6" fmla="*/ 0 w 1944425"/>
              <a:gd name="connsiteY6" fmla="*/ 1960126 h 1965460"/>
              <a:gd name="connsiteX7" fmla="*/ 1133362 w 1944425"/>
              <a:gd name="connsiteY7" fmla="*/ 0 h 1965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44425" h="1965460">
                <a:moveTo>
                  <a:pt x="1133362" y="0"/>
                </a:moveTo>
                <a:lnTo>
                  <a:pt x="1158498" y="6637"/>
                </a:lnTo>
                <a:lnTo>
                  <a:pt x="1944425" y="1953060"/>
                </a:lnTo>
                <a:lnTo>
                  <a:pt x="1941289" y="1965460"/>
                </a:lnTo>
                <a:lnTo>
                  <a:pt x="1940427" y="1965460"/>
                </a:lnTo>
                <a:lnTo>
                  <a:pt x="1941761" y="1960126"/>
                </a:lnTo>
                <a:lnTo>
                  <a:pt x="0" y="1960126"/>
                </a:lnTo>
                <a:lnTo>
                  <a:pt x="1133362" y="0"/>
                </a:lnTo>
                <a:close/>
              </a:path>
            </a:pathLst>
          </a:custGeom>
          <a:solidFill>
            <a:schemeClr val="accent1">
              <a:alpha val="80000"/>
            </a:schemeClr>
          </a:solidFill>
          <a:ln>
            <a:solidFill>
              <a:schemeClr val="accent1">
                <a:shade val="50000"/>
                <a:alpha val="80000"/>
              </a:schemeClr>
            </a:solidFill>
          </a:ln>
          <a:scene3d>
            <a:camera prst="orthographicFront">
              <a:rot lat="0" lon="0" rev="0"/>
            </a:camera>
            <a:lightRig rig="threePt" dir="t"/>
          </a:scene3d>
          <a:sp3d>
            <a:bevelT w="101600" h="101600"/>
            <a:bevelB w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8" name="자유형 67"/>
          <p:cNvSpPr/>
          <p:nvPr/>
        </p:nvSpPr>
        <p:spPr>
          <a:xfrm rot="1352057">
            <a:off x="5542129" y="940912"/>
            <a:ext cx="2165281" cy="1953530"/>
          </a:xfrm>
          <a:custGeom>
            <a:avLst/>
            <a:gdLst>
              <a:gd name="connsiteX0" fmla="*/ 0 w 2165281"/>
              <a:gd name="connsiteY0" fmla="*/ 0 h 1953530"/>
              <a:gd name="connsiteX1" fmla="*/ 2164930 w 2165281"/>
              <a:gd name="connsiteY1" fmla="*/ 571660 h 1953530"/>
              <a:gd name="connsiteX2" fmla="*/ 2165281 w 2165281"/>
              <a:gd name="connsiteY2" fmla="*/ 575374 h 1953530"/>
              <a:gd name="connsiteX3" fmla="*/ 801841 w 2165281"/>
              <a:gd name="connsiteY3" fmla="*/ 1953530 h 1953530"/>
              <a:gd name="connsiteX4" fmla="*/ 786436 w 2165281"/>
              <a:gd name="connsiteY4" fmla="*/ 1944406 h 1953530"/>
              <a:gd name="connsiteX5" fmla="*/ 785926 w 2165281"/>
              <a:gd name="connsiteY5" fmla="*/ 1946421 h 1953530"/>
              <a:gd name="connsiteX6" fmla="*/ 0 w 2165281"/>
              <a:gd name="connsiteY6" fmla="*/ 0 h 1953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5281" h="1953530">
                <a:moveTo>
                  <a:pt x="0" y="0"/>
                </a:moveTo>
                <a:lnTo>
                  <a:pt x="2164930" y="571660"/>
                </a:lnTo>
                <a:lnTo>
                  <a:pt x="2165281" y="575374"/>
                </a:lnTo>
                <a:lnTo>
                  <a:pt x="801841" y="1953530"/>
                </a:lnTo>
                <a:lnTo>
                  <a:pt x="786436" y="1944406"/>
                </a:lnTo>
                <a:lnTo>
                  <a:pt x="785926" y="194642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80000"/>
            </a:schemeClr>
          </a:solidFill>
          <a:ln>
            <a:solidFill>
              <a:schemeClr val="accent1">
                <a:shade val="50000"/>
                <a:alpha val="80000"/>
              </a:schemeClr>
            </a:solidFill>
          </a:ln>
          <a:scene3d>
            <a:camera prst="orthographicFront">
              <a:rot lat="0" lon="0" rev="0"/>
            </a:camera>
            <a:lightRig rig="threePt" dir="t"/>
          </a:scene3d>
          <a:sp3d>
            <a:bevelT w="101600"/>
            <a:bevelB w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9" name="자유형 68"/>
          <p:cNvSpPr/>
          <p:nvPr/>
        </p:nvSpPr>
        <p:spPr>
          <a:xfrm rot="1352057">
            <a:off x="6033109" y="1644166"/>
            <a:ext cx="1582795" cy="2315030"/>
          </a:xfrm>
          <a:custGeom>
            <a:avLst/>
            <a:gdLst>
              <a:gd name="connsiteX0" fmla="*/ 1363440 w 1582795"/>
              <a:gd name="connsiteY0" fmla="*/ 0 h 2315030"/>
              <a:gd name="connsiteX1" fmla="*/ 1582795 w 1582795"/>
              <a:gd name="connsiteY1" fmla="*/ 2314625 h 2315030"/>
              <a:gd name="connsiteX2" fmla="*/ 1581820 w 1582795"/>
              <a:gd name="connsiteY2" fmla="*/ 2315030 h 2315030"/>
              <a:gd name="connsiteX3" fmla="*/ 0 w 1582795"/>
              <a:gd name="connsiteY3" fmla="*/ 1378156 h 2315030"/>
              <a:gd name="connsiteX4" fmla="*/ 1363440 w 1582795"/>
              <a:gd name="connsiteY4" fmla="*/ 0 h 2315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2795" h="2315030">
                <a:moveTo>
                  <a:pt x="1363440" y="0"/>
                </a:moveTo>
                <a:lnTo>
                  <a:pt x="1582795" y="2314625"/>
                </a:lnTo>
                <a:lnTo>
                  <a:pt x="1581820" y="2315030"/>
                </a:lnTo>
                <a:lnTo>
                  <a:pt x="0" y="1378156"/>
                </a:lnTo>
                <a:lnTo>
                  <a:pt x="1363440" y="0"/>
                </a:lnTo>
                <a:close/>
              </a:path>
            </a:pathLst>
          </a:custGeom>
          <a:solidFill>
            <a:schemeClr val="accent1">
              <a:alpha val="80000"/>
            </a:schemeClr>
          </a:solidFill>
          <a:ln>
            <a:solidFill>
              <a:schemeClr val="accent1">
                <a:shade val="50000"/>
                <a:alpha val="80000"/>
              </a:schemeClr>
            </a:solidFill>
          </a:ln>
          <a:scene3d>
            <a:camera prst="orthographicFront">
              <a:rot lat="0" lon="0" rev="0"/>
            </a:camera>
            <a:lightRig rig="threePt" dir="t"/>
          </a:scene3d>
          <a:sp3d>
            <a:bevelT w="101600"/>
            <a:bevelB w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0" name="자유형 69"/>
          <p:cNvSpPr/>
          <p:nvPr/>
        </p:nvSpPr>
        <p:spPr>
          <a:xfrm rot="1352057">
            <a:off x="3756095" y="2286038"/>
            <a:ext cx="1938417" cy="1791024"/>
          </a:xfrm>
          <a:custGeom>
            <a:avLst/>
            <a:gdLst>
              <a:gd name="connsiteX0" fmla="*/ 466 w 1938417"/>
              <a:gd name="connsiteY0" fmla="*/ 0 h 1791024"/>
              <a:gd name="connsiteX1" fmla="*/ 1929709 w 1938417"/>
              <a:gd name="connsiteY1" fmla="*/ 0 h 1791024"/>
              <a:gd name="connsiteX2" fmla="*/ 1854854 w 1938417"/>
              <a:gd name="connsiteY2" fmla="*/ 299425 h 1791024"/>
              <a:gd name="connsiteX3" fmla="*/ 1930571 w 1938417"/>
              <a:gd name="connsiteY3" fmla="*/ 0 h 1791024"/>
              <a:gd name="connsiteX4" fmla="*/ 1938417 w 1938417"/>
              <a:gd name="connsiteY4" fmla="*/ 0 h 1791024"/>
              <a:gd name="connsiteX5" fmla="*/ 1863284 w 1938417"/>
              <a:gd name="connsiteY5" fmla="*/ 297114 h 1791024"/>
              <a:gd name="connsiteX6" fmla="*/ 1492315 w 1938417"/>
              <a:gd name="connsiteY6" fmla="*/ 1780989 h 1791024"/>
              <a:gd name="connsiteX7" fmla="*/ 1492780 w 1938417"/>
              <a:gd name="connsiteY7" fmla="*/ 1780795 h 1791024"/>
              <a:gd name="connsiteX8" fmla="*/ 1490296 w 1938417"/>
              <a:gd name="connsiteY8" fmla="*/ 1790620 h 1791024"/>
              <a:gd name="connsiteX9" fmla="*/ 1489322 w 1938417"/>
              <a:gd name="connsiteY9" fmla="*/ 1791024 h 1791024"/>
              <a:gd name="connsiteX10" fmla="*/ 0 w 1938417"/>
              <a:gd name="connsiteY10" fmla="*/ 805 h 1791024"/>
              <a:gd name="connsiteX11" fmla="*/ 466 w 1938417"/>
              <a:gd name="connsiteY11" fmla="*/ 0 h 1791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938417" h="1791024">
                <a:moveTo>
                  <a:pt x="466" y="0"/>
                </a:moveTo>
                <a:lnTo>
                  <a:pt x="1929709" y="0"/>
                </a:lnTo>
                <a:lnTo>
                  <a:pt x="1854854" y="299425"/>
                </a:lnTo>
                <a:lnTo>
                  <a:pt x="1930571" y="0"/>
                </a:lnTo>
                <a:lnTo>
                  <a:pt x="1938417" y="0"/>
                </a:lnTo>
                <a:lnTo>
                  <a:pt x="1863284" y="297114"/>
                </a:lnTo>
                <a:lnTo>
                  <a:pt x="1492315" y="1780989"/>
                </a:lnTo>
                <a:lnTo>
                  <a:pt x="1492780" y="1780795"/>
                </a:lnTo>
                <a:lnTo>
                  <a:pt x="1490296" y="1790620"/>
                </a:lnTo>
                <a:lnTo>
                  <a:pt x="1489322" y="1791024"/>
                </a:lnTo>
                <a:lnTo>
                  <a:pt x="0" y="805"/>
                </a:lnTo>
                <a:lnTo>
                  <a:pt x="466" y="0"/>
                </a:lnTo>
                <a:close/>
              </a:path>
            </a:pathLst>
          </a:custGeom>
          <a:solidFill>
            <a:schemeClr val="accent1">
              <a:alpha val="80000"/>
            </a:schemeClr>
          </a:solidFill>
          <a:ln>
            <a:solidFill>
              <a:schemeClr val="accent1">
                <a:shade val="50000"/>
                <a:alpha val="80000"/>
              </a:schemeClr>
            </a:solidFill>
          </a:ln>
          <a:scene3d>
            <a:camera prst="orthographicFront">
              <a:rot lat="0" lon="0" rev="0"/>
            </a:camera>
            <a:lightRig rig="threePt" dir="t"/>
          </a:scene3d>
          <a:sp3d>
            <a:bevelT w="101600" h="101600"/>
            <a:bevelB w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1" name="자유형 70"/>
          <p:cNvSpPr/>
          <p:nvPr/>
        </p:nvSpPr>
        <p:spPr>
          <a:xfrm rot="1352057">
            <a:off x="5135561" y="2832818"/>
            <a:ext cx="2047093" cy="1795506"/>
          </a:xfrm>
          <a:custGeom>
            <a:avLst/>
            <a:gdLst>
              <a:gd name="connsiteX0" fmla="*/ 449357 w 2047093"/>
              <a:gd name="connsiteY0" fmla="*/ 0 h 1795506"/>
              <a:gd name="connsiteX1" fmla="*/ 456008 w 2047093"/>
              <a:gd name="connsiteY1" fmla="*/ 16470 h 1795506"/>
              <a:gd name="connsiteX2" fmla="*/ 465271 w 2047093"/>
              <a:gd name="connsiteY2" fmla="*/ 7108 h 1795506"/>
              <a:gd name="connsiteX3" fmla="*/ 2047093 w 2047093"/>
              <a:gd name="connsiteY3" fmla="*/ 943982 h 1795506"/>
              <a:gd name="connsiteX4" fmla="*/ 0 w 2047093"/>
              <a:gd name="connsiteY4" fmla="*/ 1795506 h 1795506"/>
              <a:gd name="connsiteX5" fmla="*/ 373258 w 2047093"/>
              <a:gd name="connsiteY5" fmla="*/ 319470 h 1795506"/>
              <a:gd name="connsiteX6" fmla="*/ 449448 w 2047093"/>
              <a:gd name="connsiteY6" fmla="*/ 14711 h 1795506"/>
              <a:gd name="connsiteX7" fmla="*/ 445637 w 2047093"/>
              <a:gd name="connsiteY7" fmla="*/ 14711 h 1795506"/>
              <a:gd name="connsiteX8" fmla="*/ 449357 w 2047093"/>
              <a:gd name="connsiteY8" fmla="*/ 0 h 1795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47093" h="1795506">
                <a:moveTo>
                  <a:pt x="449357" y="0"/>
                </a:moveTo>
                <a:lnTo>
                  <a:pt x="456008" y="16470"/>
                </a:lnTo>
                <a:lnTo>
                  <a:pt x="465271" y="7108"/>
                </a:lnTo>
                <a:lnTo>
                  <a:pt x="2047093" y="943982"/>
                </a:lnTo>
                <a:lnTo>
                  <a:pt x="0" y="1795506"/>
                </a:lnTo>
                <a:lnTo>
                  <a:pt x="373258" y="319470"/>
                </a:lnTo>
                <a:lnTo>
                  <a:pt x="449448" y="14711"/>
                </a:lnTo>
                <a:lnTo>
                  <a:pt x="445637" y="14711"/>
                </a:lnTo>
                <a:lnTo>
                  <a:pt x="449357" y="0"/>
                </a:lnTo>
                <a:close/>
              </a:path>
            </a:pathLst>
          </a:custGeom>
          <a:solidFill>
            <a:schemeClr val="accent1">
              <a:alpha val="80000"/>
            </a:schemeClr>
          </a:solidFill>
          <a:ln>
            <a:solidFill>
              <a:schemeClr val="accent1">
                <a:shade val="50000"/>
                <a:alpha val="80000"/>
              </a:schemeClr>
            </a:solidFill>
          </a:ln>
          <a:scene3d>
            <a:camera prst="orthographicFront">
              <a:rot lat="0" lon="0" rev="0"/>
            </a:camera>
            <a:lightRig rig="threePt" dir="t"/>
          </a:scene3d>
          <a:sp3d>
            <a:bevelT w="101600" h="101600"/>
            <a:bevelB w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3" name="오른쪽 화살표 72"/>
          <p:cNvSpPr/>
          <p:nvPr/>
        </p:nvSpPr>
        <p:spPr>
          <a:xfrm rot="6216140">
            <a:off x="5471936" y="2894746"/>
            <a:ext cx="840312" cy="302222"/>
          </a:xfrm>
          <a:prstGeom prst="rightArrow">
            <a:avLst/>
          </a:prstGeom>
          <a:solidFill>
            <a:srgbClr val="FFC000"/>
          </a:solidFill>
          <a:ln w="53975">
            <a:noFill/>
          </a:ln>
          <a:scene3d>
            <a:camera prst="orthographicFront"/>
            <a:lightRig rig="threePt" dir="t"/>
          </a:scene3d>
          <a:sp3d>
            <a:bevelT w="101600"/>
            <a:bevelB w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4" name="오른쪽 화살표 73"/>
          <p:cNvSpPr/>
          <p:nvPr/>
        </p:nvSpPr>
        <p:spPr>
          <a:xfrm rot="4200171">
            <a:off x="5684665" y="2948288"/>
            <a:ext cx="924622" cy="284029"/>
          </a:xfrm>
          <a:prstGeom prst="rightArrow">
            <a:avLst/>
          </a:prstGeom>
          <a:solidFill>
            <a:srgbClr val="FFC000"/>
          </a:solidFill>
          <a:ln w="53975">
            <a:noFill/>
          </a:ln>
          <a:scene3d>
            <a:camera prst="orthographicFront"/>
            <a:lightRig rig="threePt" dir="t"/>
          </a:scene3d>
          <a:sp3d>
            <a:bevelT w="101600"/>
            <a:bevelB w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5" name="오른쪽 화살표 74"/>
          <p:cNvSpPr/>
          <p:nvPr/>
        </p:nvSpPr>
        <p:spPr>
          <a:xfrm rot="19666764">
            <a:off x="5941682" y="2248060"/>
            <a:ext cx="984962" cy="317898"/>
          </a:xfrm>
          <a:prstGeom prst="rightArrow">
            <a:avLst/>
          </a:prstGeom>
          <a:solidFill>
            <a:srgbClr val="FFFF00"/>
          </a:solidFill>
          <a:ln w="53975">
            <a:noFill/>
          </a:ln>
          <a:scene3d>
            <a:camera prst="orthographicFront"/>
            <a:lightRig rig="threePt" dir="t"/>
          </a:scene3d>
          <a:sp3d>
            <a:bevelT w="101600"/>
            <a:bevelB w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6" name="오른쪽 화살표 75"/>
          <p:cNvSpPr/>
          <p:nvPr/>
        </p:nvSpPr>
        <p:spPr>
          <a:xfrm rot="17784618">
            <a:off x="5667393" y="2109332"/>
            <a:ext cx="984962" cy="317898"/>
          </a:xfrm>
          <a:prstGeom prst="rightArrow">
            <a:avLst/>
          </a:prstGeom>
          <a:solidFill>
            <a:srgbClr val="FFFF00"/>
          </a:solidFill>
          <a:ln w="53975">
            <a:noFill/>
          </a:ln>
          <a:scene3d>
            <a:camera prst="orthographicFront"/>
            <a:lightRig rig="threePt" dir="t"/>
          </a:scene3d>
          <a:sp3d>
            <a:bevelT w="101600"/>
            <a:bevelB w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7" name="오른쪽 화살표 76"/>
          <p:cNvSpPr/>
          <p:nvPr/>
        </p:nvSpPr>
        <p:spPr>
          <a:xfrm rot="15754025">
            <a:off x="5366220" y="2034430"/>
            <a:ext cx="984962" cy="317898"/>
          </a:xfrm>
          <a:prstGeom prst="rightArrow">
            <a:avLst/>
          </a:prstGeom>
          <a:solidFill>
            <a:srgbClr val="92D050"/>
          </a:solidFill>
          <a:ln w="53975">
            <a:noFill/>
          </a:ln>
          <a:scene3d>
            <a:camera prst="orthographicFront"/>
            <a:lightRig rig="threePt" dir="t"/>
          </a:scene3d>
          <a:sp3d>
            <a:bevelT w="101600"/>
            <a:bevelB w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8" name="오른쪽 화살표 77"/>
          <p:cNvSpPr/>
          <p:nvPr/>
        </p:nvSpPr>
        <p:spPr>
          <a:xfrm rot="12652361">
            <a:off x="5071516" y="2248717"/>
            <a:ext cx="984962" cy="317898"/>
          </a:xfrm>
          <a:prstGeom prst="rightArrow">
            <a:avLst/>
          </a:prstGeom>
          <a:solidFill>
            <a:srgbClr val="92D050"/>
          </a:solidFill>
          <a:ln w="53975">
            <a:noFill/>
          </a:ln>
          <a:scene3d>
            <a:camera prst="orthographicFront"/>
            <a:lightRig rig="threePt" dir="t"/>
          </a:scene3d>
          <a:sp3d>
            <a:bevelT w="101600"/>
            <a:bevelB w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9" name="오른쪽 화살표 78"/>
          <p:cNvSpPr/>
          <p:nvPr/>
        </p:nvSpPr>
        <p:spPr>
          <a:xfrm rot="2068388">
            <a:off x="5984934" y="2793002"/>
            <a:ext cx="984962" cy="317898"/>
          </a:xfrm>
          <a:prstGeom prst="rightArrow">
            <a:avLst/>
          </a:prstGeom>
          <a:solidFill>
            <a:srgbClr val="7030A0"/>
          </a:solidFill>
          <a:ln w="53975">
            <a:noFill/>
          </a:ln>
          <a:scene3d>
            <a:camera prst="orthographicFront"/>
            <a:lightRig rig="threePt" dir="t"/>
          </a:scene3d>
          <a:sp3d>
            <a:bevelT w="101600"/>
            <a:bevelB w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0" name="오른쪽 화살표 79"/>
          <p:cNvSpPr/>
          <p:nvPr/>
        </p:nvSpPr>
        <p:spPr>
          <a:xfrm rot="21337994">
            <a:off x="6116462" y="2480228"/>
            <a:ext cx="984962" cy="317898"/>
          </a:xfrm>
          <a:prstGeom prst="rightArrow">
            <a:avLst/>
          </a:prstGeom>
          <a:solidFill>
            <a:srgbClr val="7030A0"/>
          </a:solidFill>
          <a:ln w="53975">
            <a:noFill/>
          </a:ln>
          <a:scene3d>
            <a:camera prst="orthographicFront"/>
            <a:lightRig rig="threePt" dir="t"/>
          </a:scene3d>
          <a:sp3d>
            <a:bevelT w="101600"/>
            <a:bevelB w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81" name="그룹 80"/>
          <p:cNvGrpSpPr/>
          <p:nvPr/>
        </p:nvGrpSpPr>
        <p:grpSpPr>
          <a:xfrm>
            <a:off x="5039349" y="1116357"/>
            <a:ext cx="2625506" cy="4480636"/>
            <a:chOff x="757016" y="1347818"/>
            <a:chExt cx="2625506" cy="4480636"/>
          </a:xfrm>
        </p:grpSpPr>
        <p:sp>
          <p:nvSpPr>
            <p:cNvPr id="82" name="원통 81"/>
            <p:cNvSpPr/>
            <p:nvPr/>
          </p:nvSpPr>
          <p:spPr>
            <a:xfrm rot="2659546">
              <a:off x="1498324" y="1347818"/>
              <a:ext cx="1884198" cy="4480636"/>
            </a:xfrm>
            <a:prstGeom prst="can">
              <a:avLst/>
            </a:prstGeom>
            <a:solidFill>
              <a:srgbClr val="00B050">
                <a:alpha val="10000"/>
              </a:srgbClr>
            </a:solidFill>
            <a:ln w="38100" cmpd="sng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3" name="원통 82"/>
            <p:cNvSpPr/>
            <p:nvPr/>
          </p:nvSpPr>
          <p:spPr>
            <a:xfrm rot="2659546">
              <a:off x="2236813" y="1593274"/>
              <a:ext cx="209868" cy="4166259"/>
            </a:xfrm>
            <a:prstGeom prst="can">
              <a:avLst/>
            </a:prstGeom>
            <a:solidFill>
              <a:srgbClr val="0070C0">
                <a:alpha val="70000"/>
              </a:srgbClr>
            </a:solidFill>
            <a:ln w="38100" cmpd="sng">
              <a:solidFill>
                <a:schemeClr val="accent1">
                  <a:shade val="50000"/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4" name="원통 83"/>
            <p:cNvSpPr/>
            <p:nvPr/>
          </p:nvSpPr>
          <p:spPr>
            <a:xfrm rot="2659546">
              <a:off x="757016" y="3122410"/>
              <a:ext cx="1884198" cy="2382278"/>
            </a:xfrm>
            <a:prstGeom prst="can">
              <a:avLst/>
            </a:prstGeom>
            <a:noFill/>
            <a:ln w="38100" cmpd="sng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85" name="그룹 84"/>
          <p:cNvGrpSpPr/>
          <p:nvPr/>
        </p:nvGrpSpPr>
        <p:grpSpPr>
          <a:xfrm>
            <a:off x="5361684" y="1948898"/>
            <a:ext cx="1159604" cy="1447274"/>
            <a:chOff x="3444361" y="4784987"/>
            <a:chExt cx="1159604" cy="1447274"/>
          </a:xfrm>
        </p:grpSpPr>
        <p:sp>
          <p:nvSpPr>
            <p:cNvPr id="86" name="현 85"/>
            <p:cNvSpPr/>
            <p:nvPr/>
          </p:nvSpPr>
          <p:spPr>
            <a:xfrm rot="12999196">
              <a:off x="3444361" y="4784987"/>
              <a:ext cx="1159604" cy="1447274"/>
            </a:xfrm>
            <a:prstGeom prst="chord">
              <a:avLst>
                <a:gd name="adj1" fmla="val 6325434"/>
                <a:gd name="adj2" fmla="val 16200000"/>
              </a:avLst>
            </a:prstGeom>
            <a:solidFill>
              <a:srgbClr val="00B050">
                <a:alpha val="80000"/>
              </a:srgbClr>
            </a:solidFill>
            <a:ln>
              <a:solidFill>
                <a:srgbClr val="00B050">
                  <a:alpha val="8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7" name="곱셈 기호 86"/>
            <p:cNvSpPr/>
            <p:nvPr/>
          </p:nvSpPr>
          <p:spPr>
            <a:xfrm rot="18361677">
              <a:off x="3941918" y="5441431"/>
              <a:ext cx="350168" cy="263438"/>
            </a:xfrm>
            <a:prstGeom prst="mathMultiply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89" name="순서도: 연결자 88"/>
          <p:cNvSpPr/>
          <p:nvPr/>
        </p:nvSpPr>
        <p:spPr>
          <a:xfrm>
            <a:off x="1780206" y="1710918"/>
            <a:ext cx="216024" cy="211068"/>
          </a:xfrm>
          <a:prstGeom prst="flowChartConnector">
            <a:avLst/>
          </a:prstGeom>
          <a:gradFill>
            <a:gsLst>
              <a:gs pos="25000">
                <a:srgbClr val="0070C0"/>
              </a:gs>
              <a:gs pos="71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cmpd="sng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0" name="순서도: 연결자 89"/>
          <p:cNvSpPr/>
          <p:nvPr/>
        </p:nvSpPr>
        <p:spPr>
          <a:xfrm>
            <a:off x="1763902" y="4089505"/>
            <a:ext cx="216024" cy="211068"/>
          </a:xfrm>
          <a:prstGeom prst="flowChartConnector">
            <a:avLst/>
          </a:prstGeom>
          <a:gradFill>
            <a:gsLst>
              <a:gs pos="25000">
                <a:srgbClr val="0070C0"/>
              </a:gs>
              <a:gs pos="71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cmpd="sng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1" name="타원 90"/>
          <p:cNvSpPr/>
          <p:nvPr/>
        </p:nvSpPr>
        <p:spPr>
          <a:xfrm>
            <a:off x="1319738" y="2906241"/>
            <a:ext cx="1124329" cy="233582"/>
          </a:xfrm>
          <a:prstGeom prst="ellipse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 w="10160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3" name="타원 92"/>
          <p:cNvSpPr/>
          <p:nvPr/>
        </p:nvSpPr>
        <p:spPr>
          <a:xfrm rot="16200000">
            <a:off x="651597" y="2459171"/>
            <a:ext cx="2413333" cy="1122378"/>
          </a:xfrm>
          <a:prstGeom prst="ellipse">
            <a:avLst/>
          </a:prstGeom>
          <a:solidFill>
            <a:schemeClr val="accent1">
              <a:alpha val="15000"/>
            </a:schemeClr>
          </a:solidFill>
          <a:ln w="28575" cap="rnd" cmpd="sng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/>
              <p:cNvSpPr txBox="1"/>
              <p:nvPr/>
            </p:nvSpPr>
            <p:spPr>
              <a:xfrm>
                <a:off x="2555777" y="2766303"/>
                <a:ext cx="1332062" cy="47064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𝐷𝑖𝑠𝑡𝑎𝑛𝑐𝑒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altLang="ko-K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ko-KR" altLang="en-US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94" name="TextBox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5777" y="2766303"/>
                <a:ext cx="1332062" cy="47064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/>
              <p:cNvSpPr txBox="1"/>
              <p:nvPr/>
            </p:nvSpPr>
            <p:spPr>
              <a:xfrm>
                <a:off x="2475307" y="3425925"/>
                <a:ext cx="2410626" cy="47064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𝑅𝑎𝑑𝑖𝑢𝑠</m:t>
                      </m:r>
                      <m:r>
                        <a:rPr lang="en-US" altLang="ko-KR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 0&lt;</m:t>
                      </m:r>
                      <m:r>
                        <a:rPr lang="en-US" altLang="ko-KR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altLang="ko-KR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f>
                        <m:fPr>
                          <m:ctrlPr>
                            <a:rPr lang="en-US" altLang="ko-KR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ko-KR" alt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altLang="ko-KR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ko-KR" alt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95" name="TextBox 9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5307" y="3425925"/>
                <a:ext cx="2410626" cy="47064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6" name="곱셈 기호 95"/>
          <p:cNvSpPr/>
          <p:nvPr/>
        </p:nvSpPr>
        <p:spPr>
          <a:xfrm>
            <a:off x="1870751" y="2918112"/>
            <a:ext cx="350168" cy="263438"/>
          </a:xfrm>
          <a:prstGeom prst="mathMultiply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2" name="오른쪽 화살표 71"/>
          <p:cNvSpPr/>
          <p:nvPr/>
        </p:nvSpPr>
        <p:spPr>
          <a:xfrm rot="9987969">
            <a:off x="5108908" y="2717469"/>
            <a:ext cx="905735" cy="305005"/>
          </a:xfrm>
          <a:prstGeom prst="rightArrow">
            <a:avLst/>
          </a:prstGeom>
          <a:solidFill>
            <a:srgbClr val="ECC0D4"/>
          </a:solidFill>
          <a:ln w="53975">
            <a:noFill/>
          </a:ln>
          <a:scene3d>
            <a:camera prst="orthographicFront"/>
            <a:lightRig rig="threePt" dir="t"/>
          </a:scene3d>
          <a:sp3d>
            <a:bevelT w="101600"/>
            <a:bevelB w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97" name="그림 9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6011" y="5054966"/>
            <a:ext cx="790045" cy="403548"/>
          </a:xfrm>
          <a:prstGeom prst="rect">
            <a:avLst/>
          </a:prstGeom>
        </p:spPr>
      </p:pic>
      <p:sp>
        <p:nvSpPr>
          <p:cNvPr id="36" name="자유형 35"/>
          <p:cNvSpPr/>
          <p:nvPr/>
        </p:nvSpPr>
        <p:spPr>
          <a:xfrm rot="10800000">
            <a:off x="1641578" y="3099539"/>
            <a:ext cx="508789" cy="1127487"/>
          </a:xfrm>
          <a:custGeom>
            <a:avLst/>
            <a:gdLst>
              <a:gd name="connsiteX0" fmla="*/ 0 w 468352"/>
              <a:gd name="connsiteY0" fmla="*/ 1376795 h 1387946"/>
              <a:gd name="connsiteX1" fmla="*/ 89210 w 468352"/>
              <a:gd name="connsiteY1" fmla="*/ 440093 h 1387946"/>
              <a:gd name="connsiteX2" fmla="*/ 267630 w 468352"/>
              <a:gd name="connsiteY2" fmla="*/ 5195 h 1387946"/>
              <a:gd name="connsiteX3" fmla="*/ 434898 w 468352"/>
              <a:gd name="connsiteY3" fmla="*/ 707722 h 1387946"/>
              <a:gd name="connsiteX4" fmla="*/ 468352 w 468352"/>
              <a:gd name="connsiteY4" fmla="*/ 1387946 h 1387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8352" h="1387946">
                <a:moveTo>
                  <a:pt x="0" y="1376795"/>
                </a:moveTo>
                <a:cubicBezTo>
                  <a:pt x="22302" y="1022744"/>
                  <a:pt x="44605" y="668693"/>
                  <a:pt x="89210" y="440093"/>
                </a:cubicBezTo>
                <a:cubicBezTo>
                  <a:pt x="133815" y="211493"/>
                  <a:pt x="210015" y="-39410"/>
                  <a:pt x="267630" y="5195"/>
                </a:cubicBezTo>
                <a:cubicBezTo>
                  <a:pt x="325245" y="49800"/>
                  <a:pt x="401444" y="477263"/>
                  <a:pt x="434898" y="707722"/>
                </a:cubicBezTo>
                <a:cubicBezTo>
                  <a:pt x="468352" y="938180"/>
                  <a:pt x="468352" y="1163063"/>
                  <a:pt x="468352" y="1387946"/>
                </a:cubicBezTo>
              </a:path>
            </a:pathLst>
          </a:custGeom>
          <a:noFill/>
          <a:ln w="28575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37" name="직선 연결선 36"/>
          <p:cNvCxnSpPr/>
          <p:nvPr/>
        </p:nvCxnSpPr>
        <p:spPr>
          <a:xfrm>
            <a:off x="6732240" y="2053746"/>
            <a:ext cx="648072" cy="655174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5059958" y="1313471"/>
                <a:ext cx="2404595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800" b="0" i="1" smtClean="0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</a:rPr>
                        <m:t>𝑅𝑎𝑑𝑖𝑢𝑠</m:t>
                      </m:r>
                      <m:r>
                        <a:rPr lang="en-US" altLang="ko-KR" sz="2800" b="0" i="1" smtClean="0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ko-KR" sz="2800" b="0" i="1" smtClean="0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ko-KR" altLang="en-US" sz="2800" dirty="0">
                  <a:solidFill>
                    <a:srgbClr val="008000"/>
                  </a:solidFill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9958" y="1313471"/>
                <a:ext cx="2404595" cy="430887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2" name="그림 4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9060" y="229474"/>
            <a:ext cx="1374034" cy="577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09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1823 -0.09931 L 0.25365 -0.15625 L 0.37309 -0.11412 L 0.45486 -0.02778 " pathEditMode="relative" ptsTypes="AAAAA">
                                      <p:cBhvr>
                                        <p:cTn id="44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6 -4.81481E-6 L 0.06459 -0.05046 L 0.17067 -0.11389 L 0.25122 -0.12523 L 0.31823 -0.12037 L 0.40244 -0.0831 L 0.42448 -0.04884 " pathEditMode="relative" ptsTypes="AAAAAAA">
                                      <p:cBhvr>
                                        <p:cTn id="46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07407E-6 L 0.05121 -0.02939 L 0.1158 -0.08148 L 0.23038 -0.13333 L 0.31215 -0.14467 L 0.39618 -0.14305 L 0.47066 -0.12361 L 0.50729 -0.11713 " pathEditMode="relative" rAng="0" ptsTypes="AAAAAAAA">
                                      <p:cBhvr>
                                        <p:cTn id="48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65" y="-7245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2.96296E-6 L 0.09548 -0.2912 L 0.1401 -0.41365 L 0.26198 -0.64328 L 0.51892 -0.7169 L 0.73802 -0.72546 " pathEditMode="relative" rAng="0" ptsTypes="AAAAAA">
                                      <p:cBhvr>
                                        <p:cTn id="5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892" y="-36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4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7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0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3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6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68" grpId="0" animBg="1"/>
      <p:bldP spid="69" grpId="0" animBg="1"/>
      <p:bldP spid="70" grpId="0" animBg="1"/>
      <p:bldP spid="71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9" grpId="0" animBg="1"/>
      <p:bldP spid="90" grpId="0" animBg="1"/>
      <p:bldP spid="90" grpId="1" animBg="1"/>
      <p:bldP spid="90" grpId="2" animBg="1"/>
      <p:bldP spid="91" grpId="0" animBg="1"/>
      <p:bldP spid="91" grpId="1" animBg="1"/>
      <p:bldP spid="91" grpId="2" animBg="1"/>
      <p:bldP spid="93" grpId="0" animBg="1"/>
      <p:bldP spid="94" grpId="0"/>
      <p:bldP spid="95" grpId="0"/>
      <p:bldP spid="96" grpId="0" animBg="1"/>
      <p:bldP spid="96" grpId="1" animBg="1"/>
      <p:bldP spid="96" grpId="2" animBg="1"/>
      <p:bldP spid="72" grpId="0" animBg="1"/>
      <p:bldP spid="36" grpId="0" animBg="1"/>
      <p:bldP spid="36" grpId="1" animBg="1"/>
      <p:bldP spid="3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2411760" y="1454981"/>
            <a:ext cx="4896544" cy="432048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01600"/>
            <a:bevelB w="1016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Ambient space</a:t>
            </a:r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2411760" y="2031045"/>
            <a:ext cx="4896544" cy="432048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01600"/>
            <a:bevelB w="1016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Motivation</a:t>
            </a:r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2411760" y="2607109"/>
            <a:ext cx="4896544" cy="432048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01600"/>
            <a:bevelB w="1016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Problems</a:t>
            </a:r>
            <a:endParaRPr lang="ko-KR" altLang="en-US" dirty="0"/>
          </a:p>
        </p:txBody>
      </p:sp>
      <p:sp>
        <p:nvSpPr>
          <p:cNvPr id="7" name="직사각형 6"/>
          <p:cNvSpPr/>
          <p:nvPr/>
        </p:nvSpPr>
        <p:spPr>
          <a:xfrm>
            <a:off x="2411760" y="3183173"/>
            <a:ext cx="4896544" cy="432048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01600"/>
            <a:bevelB w="1016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mtClean="0"/>
              <a:t>Real hypersurfaces</a:t>
            </a:r>
            <a:endParaRPr lang="ko-KR" altLang="en-US" dirty="0"/>
          </a:p>
        </p:txBody>
      </p:sp>
      <p:sp>
        <p:nvSpPr>
          <p:cNvPr id="8" name="직사각형 7"/>
          <p:cNvSpPr/>
          <p:nvPr/>
        </p:nvSpPr>
        <p:spPr>
          <a:xfrm>
            <a:off x="2398927" y="3759237"/>
            <a:ext cx="4896544" cy="432048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01600"/>
            <a:bevelB w="1016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Parallel Ricci tensor</a:t>
            </a:r>
            <a:endParaRPr lang="ko-KR" altLang="en-US" dirty="0"/>
          </a:p>
        </p:txBody>
      </p:sp>
      <p:sp>
        <p:nvSpPr>
          <p:cNvPr id="9" name="직사각형 8"/>
          <p:cNvSpPr/>
          <p:nvPr/>
        </p:nvSpPr>
        <p:spPr>
          <a:xfrm>
            <a:off x="2398927" y="4335301"/>
            <a:ext cx="4896544" cy="432048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01600"/>
            <a:bevelB w="1016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Results</a:t>
            </a:r>
            <a:endParaRPr lang="ko-KR" altLang="en-US" dirty="0"/>
          </a:p>
        </p:txBody>
      </p:sp>
      <p:sp>
        <p:nvSpPr>
          <p:cNvPr id="13" name="타원 12"/>
          <p:cNvSpPr/>
          <p:nvPr/>
        </p:nvSpPr>
        <p:spPr>
          <a:xfrm>
            <a:off x="1475657" y="1454982"/>
            <a:ext cx="576064" cy="432048"/>
          </a:xfrm>
          <a:prstGeom prst="ellipse">
            <a:avLst/>
          </a:prstGeom>
          <a:ln/>
          <a:scene3d>
            <a:camera prst="orthographicFront"/>
            <a:lightRig rig="threePt" dir="t"/>
          </a:scene3d>
          <a:sp3d>
            <a:bevelT w="101600" h="101600"/>
            <a:bevelB w="1016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1</a:t>
            </a:r>
            <a:endParaRPr lang="ko-KR" altLang="en-US" dirty="0"/>
          </a:p>
        </p:txBody>
      </p:sp>
      <p:sp>
        <p:nvSpPr>
          <p:cNvPr id="14" name="타원 13"/>
          <p:cNvSpPr/>
          <p:nvPr/>
        </p:nvSpPr>
        <p:spPr>
          <a:xfrm>
            <a:off x="1475656" y="2031045"/>
            <a:ext cx="576064" cy="432048"/>
          </a:xfrm>
          <a:prstGeom prst="ellipse">
            <a:avLst/>
          </a:prstGeom>
          <a:ln/>
          <a:scene3d>
            <a:camera prst="orthographicFront"/>
            <a:lightRig rig="threePt" dir="t"/>
          </a:scene3d>
          <a:sp3d>
            <a:bevelT w="101600" h="101600"/>
            <a:bevelB w="1016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2</a:t>
            </a:r>
            <a:endParaRPr lang="ko-KR" altLang="en-US" dirty="0"/>
          </a:p>
        </p:txBody>
      </p:sp>
      <p:sp>
        <p:nvSpPr>
          <p:cNvPr id="15" name="타원 14"/>
          <p:cNvSpPr/>
          <p:nvPr/>
        </p:nvSpPr>
        <p:spPr>
          <a:xfrm>
            <a:off x="1475657" y="2607110"/>
            <a:ext cx="576064" cy="432048"/>
          </a:xfrm>
          <a:prstGeom prst="ellipse">
            <a:avLst/>
          </a:prstGeom>
          <a:ln/>
          <a:scene3d>
            <a:camera prst="orthographicFront"/>
            <a:lightRig rig="threePt" dir="t"/>
          </a:scene3d>
          <a:sp3d>
            <a:bevelT w="101600" h="101600"/>
            <a:bevelB w="1016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3</a:t>
            </a:r>
            <a:endParaRPr lang="ko-KR" altLang="en-US" dirty="0"/>
          </a:p>
        </p:txBody>
      </p:sp>
      <p:sp>
        <p:nvSpPr>
          <p:cNvPr id="16" name="타원 15"/>
          <p:cNvSpPr/>
          <p:nvPr/>
        </p:nvSpPr>
        <p:spPr>
          <a:xfrm>
            <a:off x="1475656" y="3183173"/>
            <a:ext cx="576064" cy="432048"/>
          </a:xfrm>
          <a:prstGeom prst="ellipse">
            <a:avLst/>
          </a:prstGeom>
          <a:ln/>
          <a:scene3d>
            <a:camera prst="orthographicFront"/>
            <a:lightRig rig="threePt" dir="t"/>
          </a:scene3d>
          <a:sp3d>
            <a:bevelT w="101600" h="101600"/>
            <a:bevelB w="1016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4</a:t>
            </a:r>
            <a:endParaRPr lang="ko-KR" altLang="en-US" dirty="0"/>
          </a:p>
        </p:txBody>
      </p:sp>
      <p:sp>
        <p:nvSpPr>
          <p:cNvPr id="20" name="타원 19"/>
          <p:cNvSpPr/>
          <p:nvPr/>
        </p:nvSpPr>
        <p:spPr>
          <a:xfrm>
            <a:off x="1475657" y="3759238"/>
            <a:ext cx="576064" cy="432048"/>
          </a:xfrm>
          <a:prstGeom prst="ellipse">
            <a:avLst/>
          </a:prstGeom>
          <a:ln/>
          <a:scene3d>
            <a:camera prst="orthographicFront"/>
            <a:lightRig rig="threePt" dir="t"/>
          </a:scene3d>
          <a:sp3d>
            <a:bevelT w="101600" h="101600"/>
            <a:bevelB w="1016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5</a:t>
            </a:r>
            <a:endParaRPr lang="ko-KR" altLang="en-US" dirty="0"/>
          </a:p>
        </p:txBody>
      </p:sp>
      <p:sp>
        <p:nvSpPr>
          <p:cNvPr id="21" name="타원 20"/>
          <p:cNvSpPr/>
          <p:nvPr/>
        </p:nvSpPr>
        <p:spPr>
          <a:xfrm>
            <a:off x="1475656" y="4335301"/>
            <a:ext cx="576064" cy="432048"/>
          </a:xfrm>
          <a:prstGeom prst="ellipse">
            <a:avLst/>
          </a:prstGeom>
          <a:ln/>
          <a:scene3d>
            <a:camera prst="orthographicFront"/>
            <a:lightRig rig="threePt" dir="t"/>
          </a:scene3d>
          <a:sp3d>
            <a:bevelT w="101600" h="101600"/>
            <a:bevelB w="1016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6</a:t>
            </a:r>
            <a:endParaRPr lang="ko-KR" altLang="en-US" dirty="0"/>
          </a:p>
        </p:txBody>
      </p:sp>
      <p:sp>
        <p:nvSpPr>
          <p:cNvPr id="24" name="제목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03633"/>
          </a:xfrm>
        </p:spPr>
        <p:txBody>
          <a:bodyPr>
            <a:normAutofit/>
          </a:bodyPr>
          <a:lstStyle/>
          <a:p>
            <a:pPr algn="ctr"/>
            <a:r>
              <a:rPr lang="en-US" altLang="ko-KR" sz="4800" dirty="0" smtClean="0"/>
              <a:t>Contents</a:t>
            </a:r>
            <a:endParaRPr lang="en-US" altLang="ko-KR" sz="48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40142250"/>
      </p:ext>
    </p:extLst>
  </p:cSld>
  <p:clrMapOvr>
    <a:masterClrMapping/>
  </p:clrMapOvr>
  <p:transition advTm="44132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5907" y="870718"/>
            <a:ext cx="838011" cy="562843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3901" y="5132240"/>
            <a:ext cx="670437" cy="620775"/>
          </a:xfrm>
          <a:prstGeom prst="rect">
            <a:avLst/>
          </a:prstGeom>
        </p:spPr>
      </p:pic>
      <p:sp>
        <p:nvSpPr>
          <p:cNvPr id="32" name="직사각형 31"/>
          <p:cNvSpPr/>
          <p:nvPr/>
        </p:nvSpPr>
        <p:spPr>
          <a:xfrm rot="1800000" flipH="1">
            <a:off x="4926279" y="3953339"/>
            <a:ext cx="123335" cy="1152212"/>
          </a:xfrm>
          <a:prstGeom prst="rect">
            <a:avLst/>
          </a:prstGeom>
          <a:solidFill>
            <a:schemeClr val="accent1"/>
          </a:solidFill>
          <a:scene3d>
            <a:camera prst="orthographicFront"/>
            <a:lightRig rig="threePt" dir="t"/>
          </a:scene3d>
          <a:sp3d>
            <a:bevelT w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직사각형 33"/>
          <p:cNvSpPr/>
          <p:nvPr/>
        </p:nvSpPr>
        <p:spPr>
          <a:xfrm rot="-2940000" flipH="1">
            <a:off x="2810977" y="3865166"/>
            <a:ext cx="129777" cy="1715364"/>
          </a:xfrm>
          <a:prstGeom prst="rect">
            <a:avLst/>
          </a:prstGeom>
          <a:solidFill>
            <a:schemeClr val="accent1"/>
          </a:solidFill>
          <a:scene3d>
            <a:camera prst="orthographicFront"/>
            <a:lightRig rig="threePt" dir="t"/>
          </a:scene3d>
          <a:sp3d>
            <a:bevelT w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9" name="그룹 8"/>
          <p:cNvGrpSpPr/>
          <p:nvPr/>
        </p:nvGrpSpPr>
        <p:grpSpPr>
          <a:xfrm>
            <a:off x="492740" y="3124552"/>
            <a:ext cx="7590716" cy="748557"/>
            <a:chOff x="492740" y="3124552"/>
            <a:chExt cx="7590716" cy="748557"/>
          </a:xfrm>
        </p:grpSpPr>
        <p:grpSp>
          <p:nvGrpSpPr>
            <p:cNvPr id="7" name="그룹 6"/>
            <p:cNvGrpSpPr/>
            <p:nvPr/>
          </p:nvGrpSpPr>
          <p:grpSpPr>
            <a:xfrm>
              <a:off x="492740" y="3124552"/>
              <a:ext cx="7590716" cy="748557"/>
              <a:chOff x="492740" y="3124552"/>
              <a:chExt cx="7590716" cy="748557"/>
            </a:xfrm>
          </p:grpSpPr>
          <p:pic>
            <p:nvPicPr>
              <p:cNvPr id="6" name="그림 5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787931" y="3124552"/>
                <a:ext cx="2295525" cy="742950"/>
              </a:xfrm>
              <a:prstGeom prst="rect">
                <a:avLst/>
              </a:prstGeom>
            </p:spPr>
          </p:pic>
          <p:pic>
            <p:nvPicPr>
              <p:cNvPr id="5" name="그림 4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546916" y="3134166"/>
                <a:ext cx="1238250" cy="704850"/>
              </a:xfrm>
              <a:prstGeom prst="rect">
                <a:avLst/>
              </a:prstGeom>
            </p:spPr>
          </p:pic>
          <p:pic>
            <p:nvPicPr>
              <p:cNvPr id="4" name="그림 3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92740" y="3168259"/>
                <a:ext cx="1238250" cy="704850"/>
              </a:xfrm>
              <a:prstGeom prst="rect">
                <a:avLst/>
              </a:prstGeom>
            </p:spPr>
          </p:pic>
        </p:grpSp>
        <p:sp>
          <p:nvSpPr>
            <p:cNvPr id="44" name="순서도: 연결자 43"/>
            <p:cNvSpPr/>
            <p:nvPr/>
          </p:nvSpPr>
          <p:spPr>
            <a:xfrm rot="19243581">
              <a:off x="4643387" y="3500387"/>
              <a:ext cx="180000" cy="180000"/>
            </a:xfrm>
            <a:prstGeom prst="flowChartConnector">
              <a:avLst/>
            </a:prstGeom>
            <a:solidFill>
              <a:schemeClr val="tx1"/>
            </a:solidFill>
            <a:ln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7" name="순서도: 연결자 46"/>
            <p:cNvSpPr/>
            <p:nvPr/>
          </p:nvSpPr>
          <p:spPr>
            <a:xfrm rot="19243581">
              <a:off x="5003427" y="3490335"/>
              <a:ext cx="180000" cy="180000"/>
            </a:xfrm>
            <a:prstGeom prst="flowChartConnector">
              <a:avLst/>
            </a:prstGeom>
            <a:solidFill>
              <a:schemeClr val="tx1"/>
            </a:solidFill>
            <a:ln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8" name="순서도: 연결자 47"/>
            <p:cNvSpPr/>
            <p:nvPr/>
          </p:nvSpPr>
          <p:spPr>
            <a:xfrm rot="19243581">
              <a:off x="5363467" y="3492310"/>
              <a:ext cx="180000" cy="180000"/>
            </a:xfrm>
            <a:prstGeom prst="flowChartConnector">
              <a:avLst/>
            </a:prstGeom>
            <a:solidFill>
              <a:schemeClr val="tx1"/>
            </a:solidFill>
            <a:ln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30" name="직사각형 29"/>
          <p:cNvSpPr/>
          <p:nvPr/>
        </p:nvSpPr>
        <p:spPr>
          <a:xfrm rot="-1740000" flipH="1">
            <a:off x="3603488" y="3923051"/>
            <a:ext cx="123335" cy="1152212"/>
          </a:xfrm>
          <a:prstGeom prst="rect">
            <a:avLst/>
          </a:prstGeom>
          <a:solidFill>
            <a:schemeClr val="accent1"/>
          </a:solidFill>
          <a:scene3d>
            <a:camera prst="orthographicFront"/>
            <a:lightRig rig="threePt" dir="t"/>
          </a:scene3d>
          <a:sp3d>
            <a:bevelT w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직사각형 34"/>
          <p:cNvSpPr/>
          <p:nvPr/>
        </p:nvSpPr>
        <p:spPr>
          <a:xfrm rot="2940000" flipH="1">
            <a:off x="5869833" y="3850020"/>
            <a:ext cx="129777" cy="1715364"/>
          </a:xfrm>
          <a:prstGeom prst="rect">
            <a:avLst/>
          </a:prstGeom>
          <a:solidFill>
            <a:schemeClr val="accent1"/>
          </a:solidFill>
          <a:scene3d>
            <a:camera prst="orthographicFront"/>
            <a:lightRig rig="threePt" dir="t"/>
          </a:scene3d>
          <a:sp3d>
            <a:bevelT w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직사각형 35"/>
          <p:cNvSpPr/>
          <p:nvPr/>
        </p:nvSpPr>
        <p:spPr>
          <a:xfrm rot="2940000" flipH="1">
            <a:off x="2388670" y="1531914"/>
            <a:ext cx="129777" cy="1715364"/>
          </a:xfrm>
          <a:prstGeom prst="rect">
            <a:avLst/>
          </a:prstGeom>
          <a:solidFill>
            <a:schemeClr val="accent1"/>
          </a:solidFill>
          <a:scene3d>
            <a:camera prst="orthographicFront"/>
            <a:lightRig rig="threePt" dir="t"/>
          </a:scene3d>
          <a:sp3d>
            <a:bevelT w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직사각형 36"/>
          <p:cNvSpPr/>
          <p:nvPr/>
        </p:nvSpPr>
        <p:spPr>
          <a:xfrm rot="-1740000" flipH="1">
            <a:off x="4825887" y="1857932"/>
            <a:ext cx="123335" cy="1152212"/>
          </a:xfrm>
          <a:prstGeom prst="rect">
            <a:avLst/>
          </a:prstGeom>
          <a:solidFill>
            <a:schemeClr val="accent1"/>
          </a:solidFill>
          <a:scene3d>
            <a:camera prst="orthographicFront"/>
            <a:lightRig rig="threePt" dir="t"/>
          </a:scene3d>
          <a:sp3d>
            <a:bevelT w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직사각형 37"/>
          <p:cNvSpPr/>
          <p:nvPr/>
        </p:nvSpPr>
        <p:spPr>
          <a:xfrm rot="1800000" flipH="1">
            <a:off x="3617774" y="1872545"/>
            <a:ext cx="123335" cy="1152212"/>
          </a:xfrm>
          <a:prstGeom prst="rect">
            <a:avLst/>
          </a:prstGeom>
          <a:solidFill>
            <a:schemeClr val="accent1"/>
          </a:solidFill>
          <a:scene3d>
            <a:camera prst="orthographicFront"/>
            <a:lightRig rig="threePt" dir="t"/>
          </a:scene3d>
          <a:sp3d>
            <a:bevelT w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직사각형 38"/>
          <p:cNvSpPr/>
          <p:nvPr/>
        </p:nvSpPr>
        <p:spPr>
          <a:xfrm rot="-2940000" flipH="1">
            <a:off x="6024845" y="1509064"/>
            <a:ext cx="129777" cy="1715364"/>
          </a:xfrm>
          <a:prstGeom prst="rect">
            <a:avLst/>
          </a:prstGeom>
          <a:solidFill>
            <a:schemeClr val="accent1"/>
          </a:solidFill>
          <a:scene3d>
            <a:camera prst="orthographicFront"/>
            <a:lightRig rig="threePt" dir="t"/>
          </a:scene3d>
          <a:sp3d>
            <a:bevelT w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5" name="도넛 44"/>
          <p:cNvSpPr/>
          <p:nvPr/>
        </p:nvSpPr>
        <p:spPr>
          <a:xfrm>
            <a:off x="3785166" y="4950879"/>
            <a:ext cx="1038752" cy="953229"/>
          </a:xfrm>
          <a:prstGeom prst="donut">
            <a:avLst>
              <a:gd name="adj" fmla="val 15203"/>
            </a:avLst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46" name="곱셈 기호 45"/>
          <p:cNvSpPr/>
          <p:nvPr/>
        </p:nvSpPr>
        <p:spPr>
          <a:xfrm>
            <a:off x="3565784" y="467894"/>
            <a:ext cx="1618927" cy="1608597"/>
          </a:xfrm>
          <a:prstGeom prst="mathMultiply">
            <a:avLst>
              <a:gd name="adj1" fmla="val 9469"/>
            </a:avLst>
          </a:prstGeom>
          <a:solidFill>
            <a:srgbClr val="FF0000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" name="그룹 1"/>
          <p:cNvGrpSpPr/>
          <p:nvPr/>
        </p:nvGrpSpPr>
        <p:grpSpPr>
          <a:xfrm>
            <a:off x="286479" y="2669214"/>
            <a:ext cx="7468843" cy="1675187"/>
            <a:chOff x="276315" y="2670121"/>
            <a:chExt cx="7468843" cy="1675187"/>
          </a:xfrm>
        </p:grpSpPr>
        <p:sp>
          <p:nvSpPr>
            <p:cNvPr id="49" name="곱셈 기호 48"/>
            <p:cNvSpPr/>
            <p:nvPr/>
          </p:nvSpPr>
          <p:spPr>
            <a:xfrm>
              <a:off x="276315" y="2716386"/>
              <a:ext cx="1618927" cy="1608597"/>
            </a:xfrm>
            <a:prstGeom prst="mathMultiply">
              <a:avLst>
                <a:gd name="adj1" fmla="val 9469"/>
              </a:avLst>
            </a:prstGeom>
            <a:solidFill>
              <a:srgbClr val="FF0000">
                <a:alpha val="7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0" name="곱셈 기호 49"/>
            <p:cNvSpPr/>
            <p:nvPr/>
          </p:nvSpPr>
          <p:spPr>
            <a:xfrm>
              <a:off x="2332094" y="2670121"/>
              <a:ext cx="1618927" cy="1608597"/>
            </a:xfrm>
            <a:prstGeom prst="mathMultiply">
              <a:avLst>
                <a:gd name="adj1" fmla="val 9469"/>
              </a:avLst>
            </a:prstGeom>
            <a:solidFill>
              <a:srgbClr val="FF0000">
                <a:alpha val="7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1" name="곱셈 기호 50"/>
            <p:cNvSpPr/>
            <p:nvPr/>
          </p:nvSpPr>
          <p:spPr>
            <a:xfrm>
              <a:off x="4253928" y="2736711"/>
              <a:ext cx="1618927" cy="1608597"/>
            </a:xfrm>
            <a:prstGeom prst="mathMultiply">
              <a:avLst>
                <a:gd name="adj1" fmla="val 9469"/>
              </a:avLst>
            </a:prstGeom>
            <a:solidFill>
              <a:srgbClr val="FF0000">
                <a:alpha val="7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2" name="곱셈 기호 51"/>
            <p:cNvSpPr/>
            <p:nvPr/>
          </p:nvSpPr>
          <p:spPr>
            <a:xfrm>
              <a:off x="6126231" y="2670121"/>
              <a:ext cx="1618927" cy="1608597"/>
            </a:xfrm>
            <a:prstGeom prst="mathMultiply">
              <a:avLst>
                <a:gd name="adj1" fmla="val 9469"/>
              </a:avLst>
            </a:prstGeom>
            <a:solidFill>
              <a:srgbClr val="FF0000">
                <a:alpha val="7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11" name="그림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95156" y="5990229"/>
            <a:ext cx="4355976" cy="446767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26514" y="5334510"/>
            <a:ext cx="2721950" cy="502049"/>
          </a:xfrm>
          <a:prstGeom prst="rect">
            <a:avLst/>
          </a:prstGeom>
        </p:spPr>
      </p:pic>
      <p:pic>
        <p:nvPicPr>
          <p:cNvPr id="40" name="그림 3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86176" y="41000"/>
            <a:ext cx="1499307" cy="1291954"/>
          </a:xfrm>
          <a:prstGeom prst="rect">
            <a:avLst/>
          </a:prstGeom>
        </p:spPr>
      </p:pic>
      <p:pic>
        <p:nvPicPr>
          <p:cNvPr id="31" name="그림 3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9060" y="229474"/>
            <a:ext cx="1374034" cy="577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675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제목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903790" cy="1335682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ko-KR" sz="4800" dirty="0" err="1" smtClean="0"/>
              <a:t>Hadamad</a:t>
            </a:r>
            <a:r>
              <a:rPr lang="en-US" altLang="ko-KR" sz="4800" dirty="0" smtClean="0"/>
              <a:t> </a:t>
            </a:r>
            <a:r>
              <a:rPr lang="en-US" altLang="ko-KR" sz="4800" dirty="0" err="1" smtClean="0"/>
              <a:t>mfd</a:t>
            </a:r>
            <a:r>
              <a:rPr lang="en-US" altLang="ko-KR" sz="4800" dirty="0" smtClean="0"/>
              <a:t>:</a:t>
            </a:r>
            <a:br>
              <a:rPr lang="en-US" altLang="ko-KR" sz="4800" dirty="0" smtClean="0"/>
            </a:br>
            <a:r>
              <a:rPr lang="en-US" altLang="ko-KR" sz="4800" dirty="0" smtClean="0"/>
              <a:t> Hyperbolic space</a:t>
            </a:r>
            <a:endParaRPr lang="en-US" altLang="ko-KR" sz="48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pSp>
        <p:nvGrpSpPr>
          <p:cNvPr id="16" name="그룹 15"/>
          <p:cNvGrpSpPr/>
          <p:nvPr/>
        </p:nvGrpSpPr>
        <p:grpSpPr>
          <a:xfrm>
            <a:off x="803343" y="1544212"/>
            <a:ext cx="7171887" cy="5125148"/>
            <a:chOff x="753538" y="1287836"/>
            <a:chExt cx="7198637" cy="5313788"/>
          </a:xfrm>
        </p:grpSpPr>
        <p:sp>
          <p:nvSpPr>
            <p:cNvPr id="17" name="타원 16"/>
            <p:cNvSpPr/>
            <p:nvPr/>
          </p:nvSpPr>
          <p:spPr>
            <a:xfrm>
              <a:off x="1562060" y="1287836"/>
              <a:ext cx="5661778" cy="5313788"/>
            </a:xfrm>
            <a:prstGeom prst="ellipse">
              <a:avLst/>
            </a:prstGeom>
            <a:blipFill>
              <a:blip r:embed="rId2">
                <a:alphaModFix amt="95000"/>
              </a:blip>
              <a:stretch>
                <a:fillRect/>
              </a:stretch>
            </a:blipFill>
            <a:ln cmpd="sng">
              <a:solidFill>
                <a:srgbClr val="FF0000"/>
              </a:solidFill>
              <a:prstDash val="lgDash"/>
            </a:ln>
            <a:scene3d>
              <a:camera prst="orthographicFront"/>
              <a:lightRig rig="threePt" dir="t"/>
            </a:scene3d>
            <a:sp3d>
              <a:bevelT w="533400" h="0"/>
              <a:bevelB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753538" y="2276872"/>
                  <a:ext cx="787887" cy="492443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{</m:t>
                        </m:r>
                        <m:r>
                          <a:rPr lang="en-US" altLang="ko-KR" sz="3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∞</m:t>
                        </m:r>
                        <m:r>
                          <a:rPr lang="en-US" altLang="ko-KR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}</m:t>
                        </m:r>
                      </m:oMath>
                    </m:oMathPara>
                  </a14:m>
                  <a:endParaRPr lang="ko-KR" altLang="en-US" sz="32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3538" y="2276872"/>
                  <a:ext cx="787887" cy="492443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7164288" y="2348880"/>
                  <a:ext cx="787887" cy="492443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{</m:t>
                        </m:r>
                        <m:r>
                          <a:rPr lang="en-US" altLang="ko-KR" sz="3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∞</m:t>
                        </m:r>
                        <m:r>
                          <a:rPr lang="en-US" altLang="ko-KR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}</m:t>
                        </m:r>
                      </m:oMath>
                    </m:oMathPara>
                  </a14:m>
                  <a:endParaRPr lang="ko-KR" altLang="en-US" sz="32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64288" y="2348880"/>
                  <a:ext cx="787887" cy="492443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" name="원호 1"/>
          <p:cNvSpPr/>
          <p:nvPr/>
        </p:nvSpPr>
        <p:spPr>
          <a:xfrm>
            <a:off x="4427984" y="6525344"/>
            <a:ext cx="45719" cy="45719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5" name="직선 연결선 4"/>
          <p:cNvCxnSpPr/>
          <p:nvPr/>
        </p:nvCxnSpPr>
        <p:spPr>
          <a:xfrm>
            <a:off x="1835696" y="3501008"/>
            <a:ext cx="1872208" cy="2885056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907402" y="2295990"/>
                <a:ext cx="3528392" cy="677108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4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𝐺𝑒𝑜𝑑𝑒𝑠𝑖𝑐</m:t>
                      </m:r>
                      <m:r>
                        <a:rPr lang="en-US" altLang="ko-KR" sz="4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 ‼</m:t>
                      </m:r>
                    </m:oMath>
                  </m:oMathPara>
                </a14:m>
                <a:endParaRPr lang="ko-KR" altLang="en-US" sz="44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7402" y="2295990"/>
                <a:ext cx="3528392" cy="67710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084023" y="5721411"/>
                <a:ext cx="3528392" cy="677108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4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𝑁𝑜𝑇</m:t>
                      </m:r>
                      <m:r>
                        <a:rPr lang="en-US" altLang="ko-KR" sz="4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ko-KR" sz="4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𝐺𝑒𝑜𝑑𝑒𝑠𝑖𝑐</m:t>
                      </m:r>
                      <m:r>
                        <a:rPr lang="en-US" altLang="ko-KR" sz="4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‼</m:t>
                      </m:r>
                    </m:oMath>
                  </m:oMathPara>
                </a14:m>
                <a:endParaRPr lang="ko-KR" altLang="en-US" sz="4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4023" y="5721411"/>
                <a:ext cx="3528392" cy="677108"/>
              </a:xfrm>
              <a:prstGeom prst="rect">
                <a:avLst/>
              </a:prstGeom>
              <a:blipFill rotWithShape="0">
                <a:blip r:embed="rId6"/>
                <a:stretch>
                  <a:fillRect r="-7254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자유형 2"/>
          <p:cNvSpPr/>
          <p:nvPr/>
        </p:nvSpPr>
        <p:spPr>
          <a:xfrm>
            <a:off x="1836357" y="3453560"/>
            <a:ext cx="2004142" cy="2947240"/>
          </a:xfrm>
          <a:custGeom>
            <a:avLst/>
            <a:gdLst>
              <a:gd name="connsiteX0" fmla="*/ 0 w 2004142"/>
              <a:gd name="connsiteY0" fmla="*/ 0 h 2947240"/>
              <a:gd name="connsiteX1" fmla="*/ 483650 w 2004142"/>
              <a:gd name="connsiteY1" fmla="*/ 151141 h 2947240"/>
              <a:gd name="connsiteX2" fmla="*/ 861501 w 2004142"/>
              <a:gd name="connsiteY2" fmla="*/ 362738 h 2947240"/>
              <a:gd name="connsiteX3" fmla="*/ 1262023 w 2004142"/>
              <a:gd name="connsiteY3" fmla="*/ 680133 h 2947240"/>
              <a:gd name="connsiteX4" fmla="*/ 1654988 w 2004142"/>
              <a:gd name="connsiteY4" fmla="*/ 1163782 h 2947240"/>
              <a:gd name="connsiteX5" fmla="*/ 1911927 w 2004142"/>
              <a:gd name="connsiteY5" fmla="*/ 1745673 h 2947240"/>
              <a:gd name="connsiteX6" fmla="*/ 2002612 w 2004142"/>
              <a:gd name="connsiteY6" fmla="*/ 2267108 h 2947240"/>
              <a:gd name="connsiteX7" fmla="*/ 1964826 w 2004142"/>
              <a:gd name="connsiteY7" fmla="*/ 2735643 h 2947240"/>
              <a:gd name="connsiteX8" fmla="*/ 1911927 w 2004142"/>
              <a:gd name="connsiteY8" fmla="*/ 2947240 h 2947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04142" h="2947240">
                <a:moveTo>
                  <a:pt x="0" y="0"/>
                </a:moveTo>
                <a:cubicBezTo>
                  <a:pt x="170033" y="45342"/>
                  <a:pt x="340067" y="90685"/>
                  <a:pt x="483650" y="151141"/>
                </a:cubicBezTo>
                <a:cubicBezTo>
                  <a:pt x="627234" y="211597"/>
                  <a:pt x="731772" y="274573"/>
                  <a:pt x="861501" y="362738"/>
                </a:cubicBezTo>
                <a:cubicBezTo>
                  <a:pt x="991230" y="450903"/>
                  <a:pt x="1129775" y="546626"/>
                  <a:pt x="1262023" y="680133"/>
                </a:cubicBezTo>
                <a:cubicBezTo>
                  <a:pt x="1394271" y="813640"/>
                  <a:pt x="1546671" y="986192"/>
                  <a:pt x="1654988" y="1163782"/>
                </a:cubicBezTo>
                <a:cubicBezTo>
                  <a:pt x="1763305" y="1341372"/>
                  <a:pt x="1853990" y="1561785"/>
                  <a:pt x="1911927" y="1745673"/>
                </a:cubicBezTo>
                <a:cubicBezTo>
                  <a:pt x="1969864" y="1929561"/>
                  <a:pt x="1993796" y="2102113"/>
                  <a:pt x="2002612" y="2267108"/>
                </a:cubicBezTo>
                <a:cubicBezTo>
                  <a:pt x="2011428" y="2432103"/>
                  <a:pt x="1979940" y="2622288"/>
                  <a:pt x="1964826" y="2735643"/>
                </a:cubicBezTo>
                <a:cubicBezTo>
                  <a:pt x="1949712" y="2848998"/>
                  <a:pt x="1930819" y="2898119"/>
                  <a:pt x="1911927" y="2947240"/>
                </a:cubicBezTo>
              </a:path>
            </a:pathLst>
          </a:custGeom>
          <a:noFill/>
          <a:ln w="38100"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67826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2" grpId="1" animBg="1"/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그룹 10"/>
          <p:cNvGrpSpPr/>
          <p:nvPr/>
        </p:nvGrpSpPr>
        <p:grpSpPr>
          <a:xfrm>
            <a:off x="2428650" y="3596857"/>
            <a:ext cx="3793847" cy="2106296"/>
            <a:chOff x="2292460" y="3458949"/>
            <a:chExt cx="3793847" cy="2106296"/>
          </a:xfrm>
        </p:grpSpPr>
        <p:sp>
          <p:nvSpPr>
            <p:cNvPr id="20" name="자유형 19"/>
            <p:cNvSpPr/>
            <p:nvPr/>
          </p:nvSpPr>
          <p:spPr>
            <a:xfrm>
              <a:off x="2292460" y="3589482"/>
              <a:ext cx="3793847" cy="1975763"/>
            </a:xfrm>
            <a:custGeom>
              <a:avLst/>
              <a:gdLst>
                <a:gd name="connsiteX0" fmla="*/ 2712920 w 5398039"/>
                <a:gd name="connsiteY0" fmla="*/ 37 h 2753979"/>
                <a:gd name="connsiteX1" fmla="*/ 4093335 w 5398039"/>
                <a:gd name="connsiteY1" fmla="*/ 388112 h 2753979"/>
                <a:gd name="connsiteX2" fmla="*/ 5398039 w 5398039"/>
                <a:gd name="connsiteY2" fmla="*/ 2642111 h 2753979"/>
                <a:gd name="connsiteX3" fmla="*/ 5396592 w 5398039"/>
                <a:gd name="connsiteY3" fmla="*/ 2753979 h 2753979"/>
                <a:gd name="connsiteX4" fmla="*/ 4705825 w 5398039"/>
                <a:gd name="connsiteY4" fmla="*/ 1867091 h 2753979"/>
                <a:gd name="connsiteX5" fmla="*/ 4073985 w 5398039"/>
                <a:gd name="connsiteY5" fmla="*/ 2678322 h 2753979"/>
                <a:gd name="connsiteX6" fmla="*/ 3418315 w 5398039"/>
                <a:gd name="connsiteY6" fmla="*/ 1836495 h 2753979"/>
                <a:gd name="connsiteX7" fmla="*/ 2746385 w 5398039"/>
                <a:gd name="connsiteY7" fmla="*/ 2699197 h 2753979"/>
                <a:gd name="connsiteX8" fmla="*/ 2076167 w 5398039"/>
                <a:gd name="connsiteY8" fmla="*/ 1838692 h 2753979"/>
                <a:gd name="connsiteX9" fmla="*/ 1388232 w 5398039"/>
                <a:gd name="connsiteY9" fmla="*/ 2721943 h 2753979"/>
                <a:gd name="connsiteX10" fmla="*/ 698588 w 5398039"/>
                <a:gd name="connsiteY10" fmla="*/ 1836495 h 2753979"/>
                <a:gd name="connsiteX11" fmla="*/ 282 w 5398039"/>
                <a:gd name="connsiteY11" fmla="*/ 2733062 h 2753979"/>
                <a:gd name="connsiteX12" fmla="*/ 0 w 5398039"/>
                <a:gd name="connsiteY12" fmla="*/ 2613556 h 2753979"/>
                <a:gd name="connsiteX13" fmla="*/ 1328477 w 5398039"/>
                <a:gd name="connsiteY13" fmla="*/ 373486 h 2753979"/>
                <a:gd name="connsiteX14" fmla="*/ 2712920 w 5398039"/>
                <a:gd name="connsiteY14" fmla="*/ 37 h 2753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98039" h="2753979">
                  <a:moveTo>
                    <a:pt x="2712920" y="37"/>
                  </a:moveTo>
                  <a:cubicBezTo>
                    <a:pt x="3191209" y="2567"/>
                    <a:pt x="3668826" y="132018"/>
                    <a:pt x="4093335" y="388112"/>
                  </a:cubicBezTo>
                  <a:cubicBezTo>
                    <a:pt x="4889290" y="868289"/>
                    <a:pt x="5378461" y="1721260"/>
                    <a:pt x="5398039" y="2642111"/>
                  </a:cubicBezTo>
                  <a:lnTo>
                    <a:pt x="5396592" y="2753979"/>
                  </a:lnTo>
                  <a:lnTo>
                    <a:pt x="4705825" y="1867091"/>
                  </a:lnTo>
                  <a:lnTo>
                    <a:pt x="4073985" y="2678322"/>
                  </a:lnTo>
                  <a:lnTo>
                    <a:pt x="3418315" y="1836495"/>
                  </a:lnTo>
                  <a:lnTo>
                    <a:pt x="2746385" y="2699197"/>
                  </a:lnTo>
                  <a:lnTo>
                    <a:pt x="2076167" y="1838692"/>
                  </a:lnTo>
                  <a:lnTo>
                    <a:pt x="1388232" y="2721943"/>
                  </a:lnTo>
                  <a:lnTo>
                    <a:pt x="698588" y="1836495"/>
                  </a:lnTo>
                  <a:lnTo>
                    <a:pt x="282" y="2733062"/>
                  </a:lnTo>
                  <a:lnTo>
                    <a:pt x="0" y="2613556"/>
                  </a:lnTo>
                  <a:cubicBezTo>
                    <a:pt x="29319" y="1692964"/>
                    <a:pt x="527487" y="845216"/>
                    <a:pt x="1328477" y="373486"/>
                  </a:cubicBezTo>
                  <a:cubicBezTo>
                    <a:pt x="1755671" y="121897"/>
                    <a:pt x="2234631" y="-2493"/>
                    <a:pt x="2712920" y="37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0"/>
                    <a:lumOff val="100000"/>
                    <a:alpha val="10000"/>
                  </a:schemeClr>
                </a:gs>
                <a:gs pos="4000">
                  <a:schemeClr val="accent6">
                    <a:lumMod val="20000"/>
                    <a:lumOff val="80000"/>
                  </a:schemeClr>
                </a:gs>
                <a:gs pos="100000">
                  <a:schemeClr val="accent6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 w="6350">
              <a:noFill/>
            </a:ln>
            <a:scene3d>
              <a:camera prst="orthographicFront"/>
              <a:lightRig rig="threePt" dir="t"/>
            </a:scene3d>
            <a:sp3d prstMaterial="softEdge">
              <a:bevelT w="381000" h="304800"/>
              <a:bevelB w="635000" h="2286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" name="곱셈 기호 4"/>
            <p:cNvSpPr/>
            <p:nvPr/>
          </p:nvSpPr>
          <p:spPr>
            <a:xfrm>
              <a:off x="4045367" y="3458949"/>
              <a:ext cx="360040" cy="288032"/>
            </a:xfrm>
            <a:prstGeom prst="mathMultiply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4" name="오른쪽 화살표 13"/>
          <p:cNvSpPr/>
          <p:nvPr/>
        </p:nvSpPr>
        <p:spPr>
          <a:xfrm rot="460600">
            <a:off x="4352254" y="3681397"/>
            <a:ext cx="837814" cy="285336"/>
          </a:xfrm>
          <a:prstGeom prst="rightArrow">
            <a:avLst/>
          </a:prstGeom>
          <a:solidFill>
            <a:srgbClr val="FF66FF"/>
          </a:solidFill>
          <a:ln w="53975">
            <a:noFill/>
          </a:ln>
          <a:scene3d>
            <a:camera prst="orthographicFront"/>
            <a:lightRig rig="threePt" dir="t"/>
          </a:scene3d>
          <a:sp3d>
            <a:bevelT w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" name="오른쪽 화살표 5"/>
          <p:cNvSpPr/>
          <p:nvPr/>
        </p:nvSpPr>
        <p:spPr>
          <a:xfrm rot="16200000">
            <a:off x="3581286" y="2829432"/>
            <a:ext cx="1584175" cy="285336"/>
          </a:xfrm>
          <a:prstGeom prst="rightArrow">
            <a:avLst/>
          </a:prstGeom>
          <a:solidFill>
            <a:srgbClr val="FF0000"/>
          </a:solidFill>
          <a:ln w="53975">
            <a:noFill/>
          </a:ln>
          <a:scene3d>
            <a:camera prst="orthographicFront"/>
            <a:lightRig rig="threePt" dir="t"/>
          </a:scene3d>
          <a:sp3d>
            <a:bevelT w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제목 1"/>
              <p:cNvSpPr>
                <a:spLocks noGrp="1"/>
              </p:cNvSpPr>
              <p:nvPr>
                <p:ph type="title"/>
              </p:nvPr>
            </p:nvSpPr>
            <p:spPr>
              <a:xfrm>
                <a:off x="628650" y="365126"/>
                <a:ext cx="7886700" cy="903633"/>
              </a:xfrm>
            </p:spPr>
            <p:txBody>
              <a:bodyPr>
                <a:normAutofit/>
              </a:bodyPr>
              <a:lstStyle/>
              <a:p>
                <a:pPr algn="ctr"/>
                <a:r>
                  <a:rPr lang="en-US" altLang="ko-KR" sz="3200" dirty="0" smtClean="0"/>
                  <a:t>Real </a:t>
                </a:r>
                <a:r>
                  <a:rPr lang="en-US" altLang="ko-KR" sz="3200" dirty="0"/>
                  <a:t>hypersurface </a:t>
                </a:r>
                <a:r>
                  <a:rPr lang="en-US" altLang="ko-KR" sz="3200" dirty="0" smtClean="0"/>
                  <a:t>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Sup>
                          <m:sSubSupPr>
                            <m:ctrlPr>
                              <a:rPr lang="en-US" altLang="ko-KR" sz="32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ko-KR" sz="3200" i="1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altLang="ko-KR" sz="3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altLang="ko-KR" sz="320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  <m:r>
                          <a:rPr lang="pt-BR" altLang="ko-KR" sz="3200" dirty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ko-KR" sz="3200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ko-KR" sz="32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altLang="ko-KR" sz="3200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altLang="ko-KR" sz="320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ko-KR" sz="3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ko-KR" sz="32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ko-KR" sz="3200" dirty="0"/>
              </a:p>
            </p:txBody>
          </p:sp>
        </mc:Choice>
        <mc:Fallback xmlns="">
          <p:sp>
            <p:nvSpPr>
              <p:cNvPr id="21" name="제목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28650" y="365126"/>
                <a:ext cx="7886700" cy="903633"/>
              </a:xfrm>
              <a:blipFill rotWithShape="0">
                <a:blip r:embed="rId2"/>
                <a:stretch>
                  <a:fillRect b="-135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749082" y="1737650"/>
                <a:ext cx="2946830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altLang="ko-KR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altLang="ko-KR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𝑛𝑜𝑟𝑚𝑎𝑙</m:t>
                      </m:r>
                      <m:r>
                        <a:rPr lang="en-US" altLang="ko-KR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ko-KR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𝑣𝑒𝑐𝑡𝑜𝑟</m:t>
                      </m:r>
                      <m:r>
                        <a:rPr lang="en-US" altLang="ko-KR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ko-KR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𝑓𝑖𝑒𝑙𝑑</m:t>
                      </m:r>
                    </m:oMath>
                  </m:oMathPara>
                </a14:m>
                <a:endParaRPr lang="ko-KR" alt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9082" y="1737650"/>
                <a:ext cx="2946830" cy="430887"/>
              </a:xfrm>
              <a:prstGeom prst="rect">
                <a:avLst/>
              </a:prstGeom>
              <a:blipFill rotWithShape="0">
                <a:blip r:embed="rId3"/>
                <a:stretch>
                  <a:fillRect r="-2194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798139" y="2637429"/>
                <a:ext cx="3302253" cy="46410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28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altLang="ko-KR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altLang="ko-KR" sz="28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altLang="ko-KR" sz="28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ko-KR" sz="28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𝑎𝑡</m:t>
                      </m:r>
                      <m:r>
                        <a:rPr lang="en-US" altLang="ko-KR" sz="28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ko-KR" sz="28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𝑝𝑜𝑖𝑛𝑡</m:t>
                      </m:r>
                      <m:r>
                        <a:rPr lang="en-US" altLang="ko-KR" sz="28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ko-KR" sz="28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altLang="ko-KR" sz="28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altLang="ko-KR" sz="28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ko-KR" altLang="en-US" sz="28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8139" y="2637429"/>
                <a:ext cx="3302253" cy="46410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3869033" y="3847400"/>
                <a:ext cx="1104966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altLang="ko-KR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altLang="ko-KR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ko-KR" alt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9033" y="3847400"/>
                <a:ext cx="1104966" cy="43088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2603435" y="5588383"/>
                <a:ext cx="3937130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800" b="0" i="1" smtClean="0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𝑅𝑒𝑎𝑙</m:t>
                      </m:r>
                      <m:r>
                        <a:rPr lang="en-US" altLang="ko-KR" sz="2800" b="0" i="1" smtClean="0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altLang="ko-KR" sz="2800" b="0" i="1" smtClean="0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h𝑦𝑝𝑒𝑟𝑠𝑢𝑟𝑓𝑎𝑐𝑒</m:t>
                      </m:r>
                      <m:r>
                        <a:rPr lang="en-US" altLang="ko-KR" sz="2800" b="0" i="1" smtClean="0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altLang="ko-KR" sz="2800" b="0" i="1" smtClean="0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ko-KR" altLang="en-US" sz="2800" dirty="0">
                  <a:solidFill>
                    <a:srgbClr val="008000"/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3435" y="5588383"/>
                <a:ext cx="3937130" cy="43088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736575" y="3740873"/>
                <a:ext cx="2459089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o-KR" altLang="en-US" sz="280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𝝃</m:t>
                      </m:r>
                      <m:r>
                        <a:rPr lang="en-US" altLang="ko-KR" sz="28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altLang="ko-KR" sz="28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𝐽𝑁</m:t>
                      </m:r>
                    </m:oMath>
                  </m:oMathPara>
                </a14:m>
                <a:endParaRPr lang="ko-KR" altLang="en-US" sz="28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6575" y="3740873"/>
                <a:ext cx="2459089" cy="43088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정오각형 24"/>
          <p:cNvSpPr/>
          <p:nvPr/>
        </p:nvSpPr>
        <p:spPr>
          <a:xfrm rot="10239145">
            <a:off x="2854304" y="2968821"/>
            <a:ext cx="3036889" cy="1670137"/>
          </a:xfrm>
          <a:prstGeom prst="pentagon">
            <a:avLst/>
          </a:prstGeom>
          <a:solidFill>
            <a:schemeClr val="accent1">
              <a:alpha val="70000"/>
            </a:schemeClr>
          </a:solidFill>
          <a:ln>
            <a:solidFill>
              <a:schemeClr val="accent1">
                <a:shade val="50000"/>
                <a:alpha val="20000"/>
              </a:schemeClr>
            </a:solidFill>
          </a:ln>
          <a:scene3d>
            <a:camera prst="orthographicFront">
              <a:rot lat="0" lon="0" rev="0"/>
            </a:camera>
            <a:lightRig rig="threePt" dir="t"/>
          </a:scene3d>
          <a:sp3d>
            <a:bevelT w="101600"/>
            <a:bevelB w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382512" y="2501625"/>
                <a:ext cx="3169887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32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∞</m:t>
                      </m:r>
                      <m:r>
                        <a:rPr lang="en-US" altLang="ko-KR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ko-KR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𝑏𝑜𝑢𝑛𝑑𝑎𝑟𝑦</m:t>
                      </m:r>
                    </m:oMath>
                  </m:oMathPara>
                </a14:m>
                <a:endParaRPr lang="ko-KR" alt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512" y="2501625"/>
                <a:ext cx="3169887" cy="492443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타원 26"/>
          <p:cNvSpPr/>
          <p:nvPr/>
        </p:nvSpPr>
        <p:spPr>
          <a:xfrm>
            <a:off x="1590627" y="3954860"/>
            <a:ext cx="5661778" cy="770166"/>
          </a:xfrm>
          <a:prstGeom prst="ellipse">
            <a:avLst/>
          </a:prstGeom>
          <a:solidFill>
            <a:srgbClr val="FF0000">
              <a:alpha val="10000"/>
            </a:srgbClr>
          </a:solidFill>
          <a:ln cmpd="sng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53340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타원 27"/>
          <p:cNvSpPr/>
          <p:nvPr/>
        </p:nvSpPr>
        <p:spPr>
          <a:xfrm>
            <a:off x="1590627" y="1544212"/>
            <a:ext cx="5661778" cy="5125148"/>
          </a:xfrm>
          <a:prstGeom prst="ellipse">
            <a:avLst/>
          </a:prstGeom>
          <a:gradFill>
            <a:gsLst>
              <a:gs pos="26000">
                <a:srgbClr val="FF0000">
                  <a:alpha val="10000"/>
                </a:srgbClr>
              </a:gs>
              <a:gs pos="98000">
                <a:srgbClr val="FF0000">
                  <a:alpha val="30000"/>
                </a:srgbClr>
              </a:gs>
              <a:gs pos="45000">
                <a:srgbClr val="ECC0D4">
                  <a:alpha val="49804"/>
                </a:srgbClr>
              </a:gs>
              <a:gs pos="4587">
                <a:schemeClr val="bg1">
                  <a:lumMod val="95000"/>
                  <a:alpha val="0"/>
                </a:schemeClr>
              </a:gs>
              <a:gs pos="68000">
                <a:schemeClr val="bg1">
                  <a:alpha val="10000"/>
                </a:schemeClr>
              </a:gs>
            </a:gsLst>
            <a:lin ang="5400000" scaled="1"/>
          </a:gradFill>
          <a:ln cmpd="sng">
            <a:solidFill>
              <a:srgbClr val="FF0000"/>
            </a:solidFill>
            <a:prstDash val="lgDash"/>
          </a:ln>
          <a:scene3d>
            <a:camera prst="orthographicFront"/>
            <a:lightRig rig="threePt" dir="t"/>
          </a:scene3d>
          <a:sp3d>
            <a:bevelT w="53340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5914557" y="4848908"/>
                <a:ext cx="3704799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32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∞</m:t>
                      </m:r>
                      <m:r>
                        <a:rPr lang="en-US" altLang="ko-KR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ko-KR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𝑏𝑜𝑢𝑛𝑑𝑎𝑟𝑦</m:t>
                      </m:r>
                    </m:oMath>
                  </m:oMathPara>
                </a14:m>
                <a:endParaRPr lang="ko-KR" alt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4557" y="4848908"/>
                <a:ext cx="3704799" cy="492443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96076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6" grpId="0" animBg="1"/>
      <p:bldP spid="2" grpId="0"/>
      <p:bldP spid="3" grpId="0"/>
      <p:bldP spid="22" grpId="0"/>
      <p:bldP spid="23" grpId="0"/>
      <p:bldP spid="24" grpId="0"/>
      <p:bldP spid="25" grpId="0" animBg="1"/>
      <p:bldP spid="26" grpId="0"/>
      <p:bldP spid="27" grpId="1" animBg="1"/>
      <p:bldP spid="3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제목 1"/>
              <p:cNvSpPr txBox="1">
                <a:spLocks/>
              </p:cNvSpPr>
              <p:nvPr/>
            </p:nvSpPr>
            <p:spPr>
              <a:xfrm>
                <a:off x="628650" y="365126"/>
                <a:ext cx="7886700" cy="90363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685800" rtl="0" eaLnBrk="1" latinLnBrk="1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33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/>
                <a:r>
                  <a:rPr lang="en-US" altLang="ko-KR" sz="3200" dirty="0"/>
                  <a:t>Real </a:t>
                </a:r>
                <a:r>
                  <a:rPr lang="en-US" altLang="ko-KR" sz="3200" dirty="0" err="1"/>
                  <a:t>hypersurface</a:t>
                </a:r>
                <a:r>
                  <a:rPr lang="en-US" altLang="ko-KR" sz="3200" dirty="0"/>
                  <a:t>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Sup>
                          <m:sSubSupPr>
                            <m:ctrlPr>
                              <a:rPr lang="en-US" altLang="ko-KR" sz="32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ko-KR" sz="3200" b="0" i="1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altLang="ko-KR" sz="3200" b="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altLang="ko-KR" sz="3200" b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  <m:r>
                          <a:rPr lang="pt-BR" altLang="ko-KR" sz="3200" b="0" dirty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ko-KR" sz="3200" b="0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ko-KR" sz="3200" b="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altLang="ko-KR" sz="3200" b="0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altLang="ko-KR" sz="3200" b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ko-KR" sz="3200" b="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ko-KR" sz="3200" b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ko-KR" sz="3200" dirty="0"/>
              </a:p>
            </p:txBody>
          </p:sp>
        </mc:Choice>
        <mc:Fallback xmlns="">
          <p:sp>
            <p:nvSpPr>
              <p:cNvPr id="4" name="제목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365126"/>
                <a:ext cx="7886700" cy="903633"/>
              </a:xfrm>
              <a:prstGeom prst="rect">
                <a:avLst/>
              </a:prstGeom>
              <a:blipFill rotWithShape="0">
                <a:blip r:embed="rId2"/>
                <a:stretch>
                  <a:fillRect b="-135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524" y="1628800"/>
            <a:ext cx="8568952" cy="460983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0" h="0"/>
          </a:sp3d>
        </p:spPr>
      </p:pic>
    </p:spTree>
    <p:extLst>
      <p:ext uri="{BB962C8B-B14F-4D97-AF65-F5344CB8AC3E}">
        <p14:creationId xmlns:p14="http://schemas.microsoft.com/office/powerpoint/2010/main" val="1216699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03633"/>
          </a:xfrm>
        </p:spPr>
        <p:txBody>
          <a:bodyPr>
            <a:normAutofit/>
          </a:bodyPr>
          <a:lstStyle/>
          <a:p>
            <a:pPr algn="ctr"/>
            <a:r>
              <a:rPr lang="en-US" altLang="ko-KR" sz="3200" dirty="0"/>
              <a:t>Proposition C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513901"/>
            <a:ext cx="8712968" cy="47493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0" h="0"/>
          </a:sp3d>
        </p:spPr>
      </p:pic>
      <p:cxnSp>
        <p:nvCxnSpPr>
          <p:cNvPr id="7" name="직선 화살표 연결선 6"/>
          <p:cNvCxnSpPr/>
          <p:nvPr/>
        </p:nvCxnSpPr>
        <p:spPr>
          <a:xfrm flipV="1">
            <a:off x="4427984" y="2232671"/>
            <a:ext cx="0" cy="966614"/>
          </a:xfrm>
          <a:prstGeom prst="straightConnector1">
            <a:avLst/>
          </a:prstGeom>
          <a:ln w="101600" cmpd="dbl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그림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3284984"/>
            <a:ext cx="4181475" cy="1819275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5589" y="3284984"/>
            <a:ext cx="3695700" cy="1822246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8024" y="3284984"/>
            <a:ext cx="2828925" cy="1781175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8650" y="5572314"/>
            <a:ext cx="7387729" cy="878802"/>
          </a:xfrm>
          <a:prstGeom prst="rect">
            <a:avLst/>
          </a:prstGeom>
        </p:spPr>
      </p:pic>
      <p:pic>
        <p:nvPicPr>
          <p:cNvPr id="14" name="그림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504" y="3501008"/>
            <a:ext cx="8928992" cy="1376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672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0917" y="66009"/>
            <a:ext cx="939013" cy="630680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3507" y="5306700"/>
            <a:ext cx="2913762" cy="365235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2912" y="4797994"/>
            <a:ext cx="670437" cy="620775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23004" y="2986281"/>
            <a:ext cx="2216648" cy="431225"/>
          </a:xfrm>
          <a:prstGeom prst="rect">
            <a:avLst/>
          </a:prstGeom>
        </p:spPr>
      </p:pic>
      <p:sp>
        <p:nvSpPr>
          <p:cNvPr id="31" name="직사각형 30"/>
          <p:cNvSpPr/>
          <p:nvPr/>
        </p:nvSpPr>
        <p:spPr>
          <a:xfrm>
            <a:off x="4572000" y="3632400"/>
            <a:ext cx="144016" cy="1020735"/>
          </a:xfrm>
          <a:prstGeom prst="rect">
            <a:avLst/>
          </a:prstGeom>
          <a:solidFill>
            <a:schemeClr val="accent1"/>
          </a:solidFill>
          <a:scene3d>
            <a:camera prst="orthographicFront"/>
            <a:lightRig rig="threePt" dir="t"/>
          </a:scene3d>
          <a:sp3d>
            <a:bevelT w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직사각형 34"/>
          <p:cNvSpPr/>
          <p:nvPr/>
        </p:nvSpPr>
        <p:spPr>
          <a:xfrm rot="-2880000" flipH="1">
            <a:off x="7359675" y="1681640"/>
            <a:ext cx="91578" cy="1398251"/>
          </a:xfrm>
          <a:prstGeom prst="rect">
            <a:avLst/>
          </a:prstGeom>
          <a:solidFill>
            <a:schemeClr val="accent1"/>
          </a:solidFill>
          <a:scene3d>
            <a:camera prst="orthographicFront"/>
            <a:lightRig rig="threePt" dir="t"/>
          </a:scene3d>
          <a:sp3d>
            <a:bevelT w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직사각형 35"/>
          <p:cNvSpPr/>
          <p:nvPr/>
        </p:nvSpPr>
        <p:spPr>
          <a:xfrm rot="-3180000" flipH="1">
            <a:off x="5734504" y="211512"/>
            <a:ext cx="91578" cy="1398251"/>
          </a:xfrm>
          <a:prstGeom prst="rect">
            <a:avLst/>
          </a:prstGeom>
          <a:solidFill>
            <a:schemeClr val="accent1"/>
          </a:solidFill>
          <a:scene3d>
            <a:camera prst="orthographicFront"/>
            <a:lightRig rig="threePt" dir="t"/>
          </a:scene3d>
          <a:sp3d>
            <a:bevelT w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직사각형 36"/>
          <p:cNvSpPr/>
          <p:nvPr/>
        </p:nvSpPr>
        <p:spPr>
          <a:xfrm rot="3180000" flipH="1">
            <a:off x="3639225" y="216057"/>
            <a:ext cx="91578" cy="1398251"/>
          </a:xfrm>
          <a:prstGeom prst="rect">
            <a:avLst/>
          </a:prstGeom>
          <a:solidFill>
            <a:schemeClr val="accent1"/>
          </a:solidFill>
          <a:scene3d>
            <a:camera prst="orthographicFront"/>
            <a:lightRig rig="threePt" dir="t"/>
          </a:scene3d>
          <a:sp3d>
            <a:bevelT w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직사각형 37"/>
          <p:cNvSpPr/>
          <p:nvPr/>
        </p:nvSpPr>
        <p:spPr>
          <a:xfrm rot="-2940000" flipH="1">
            <a:off x="3930431" y="1692586"/>
            <a:ext cx="91578" cy="1398251"/>
          </a:xfrm>
          <a:prstGeom prst="rect">
            <a:avLst/>
          </a:prstGeom>
          <a:solidFill>
            <a:schemeClr val="accent1"/>
          </a:solidFill>
          <a:scene3d>
            <a:camera prst="orthographicFront"/>
            <a:lightRig rig="threePt" dir="t"/>
          </a:scene3d>
          <a:sp3d>
            <a:bevelT w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직사각형 38"/>
          <p:cNvSpPr/>
          <p:nvPr/>
        </p:nvSpPr>
        <p:spPr>
          <a:xfrm rot="3300000" flipH="1">
            <a:off x="5368382" y="1715300"/>
            <a:ext cx="91578" cy="1398251"/>
          </a:xfrm>
          <a:prstGeom prst="rect">
            <a:avLst/>
          </a:prstGeom>
          <a:solidFill>
            <a:schemeClr val="accent1"/>
          </a:solidFill>
          <a:scene3d>
            <a:camera prst="orthographicFront"/>
            <a:lightRig rig="threePt" dir="t"/>
          </a:scene3d>
          <a:sp3d>
            <a:bevelT w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직사각형 22"/>
          <p:cNvSpPr/>
          <p:nvPr/>
        </p:nvSpPr>
        <p:spPr>
          <a:xfrm rot="-2880000" flipH="1">
            <a:off x="3417017" y="3519793"/>
            <a:ext cx="91578" cy="1398251"/>
          </a:xfrm>
          <a:prstGeom prst="rect">
            <a:avLst/>
          </a:prstGeom>
          <a:solidFill>
            <a:schemeClr val="accent1"/>
          </a:solidFill>
          <a:scene3d>
            <a:camera prst="orthographicFront"/>
            <a:lightRig rig="threePt" dir="t"/>
          </a:scene3d>
          <a:sp3d>
            <a:bevelT w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직사각형 24"/>
          <p:cNvSpPr/>
          <p:nvPr/>
        </p:nvSpPr>
        <p:spPr>
          <a:xfrm rot="3300000" flipH="1">
            <a:off x="1881788" y="1581590"/>
            <a:ext cx="91578" cy="1398251"/>
          </a:xfrm>
          <a:prstGeom prst="rect">
            <a:avLst/>
          </a:prstGeom>
          <a:solidFill>
            <a:schemeClr val="accent1"/>
          </a:solidFill>
          <a:scene3d>
            <a:camera prst="orthographicFront"/>
            <a:lightRig rig="threePt" dir="t"/>
          </a:scene3d>
          <a:sp3d>
            <a:bevelT w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직사각형 25"/>
          <p:cNvSpPr/>
          <p:nvPr/>
        </p:nvSpPr>
        <p:spPr>
          <a:xfrm rot="3300000" flipH="1">
            <a:off x="5609741" y="3501622"/>
            <a:ext cx="84692" cy="1523077"/>
          </a:xfrm>
          <a:prstGeom prst="rect">
            <a:avLst/>
          </a:prstGeom>
          <a:solidFill>
            <a:schemeClr val="accent1"/>
          </a:solidFill>
          <a:scene3d>
            <a:camera prst="orthographicFront"/>
            <a:lightRig rig="threePt" dir="t"/>
          </a:scene3d>
          <a:sp3d>
            <a:bevelT w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도넛 23"/>
          <p:cNvSpPr/>
          <p:nvPr/>
        </p:nvSpPr>
        <p:spPr>
          <a:xfrm>
            <a:off x="4068754" y="4653135"/>
            <a:ext cx="1038752" cy="953229"/>
          </a:xfrm>
          <a:prstGeom prst="donut">
            <a:avLst>
              <a:gd name="adj" fmla="val 15203"/>
            </a:avLst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7" name="곱셈 기호 26"/>
          <p:cNvSpPr/>
          <p:nvPr/>
        </p:nvSpPr>
        <p:spPr>
          <a:xfrm>
            <a:off x="3894449" y="-236809"/>
            <a:ext cx="1618927" cy="1608597"/>
          </a:xfrm>
          <a:prstGeom prst="mathMultiply">
            <a:avLst>
              <a:gd name="adj1" fmla="val 9469"/>
            </a:avLst>
          </a:prstGeom>
          <a:solidFill>
            <a:srgbClr val="FF0000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70238" y="1382941"/>
            <a:ext cx="2486025" cy="409575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03420" y="1476631"/>
            <a:ext cx="2533650" cy="381000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3606" y="3032146"/>
            <a:ext cx="2486719" cy="412853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90649" y="3103261"/>
            <a:ext cx="2390775" cy="409575"/>
          </a:xfrm>
          <a:prstGeom prst="rect">
            <a:avLst/>
          </a:prstGeom>
        </p:spPr>
      </p:pic>
      <p:pic>
        <p:nvPicPr>
          <p:cNvPr id="14" name="그림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442774" y="5830296"/>
            <a:ext cx="4438650" cy="409575"/>
          </a:xfrm>
          <a:prstGeom prst="rect">
            <a:avLst/>
          </a:prstGeom>
        </p:spPr>
      </p:pic>
      <p:pic>
        <p:nvPicPr>
          <p:cNvPr id="15" name="그림 1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427984" y="6283778"/>
            <a:ext cx="4210050" cy="419100"/>
          </a:xfrm>
          <a:prstGeom prst="rect">
            <a:avLst/>
          </a:prstGeom>
        </p:spPr>
      </p:pic>
      <p:sp>
        <p:nvSpPr>
          <p:cNvPr id="28" name="도넛 27"/>
          <p:cNvSpPr/>
          <p:nvPr/>
        </p:nvSpPr>
        <p:spPr>
          <a:xfrm>
            <a:off x="7198318" y="2808301"/>
            <a:ext cx="1038752" cy="953229"/>
          </a:xfrm>
          <a:prstGeom prst="donut">
            <a:avLst>
              <a:gd name="adj" fmla="val 15203"/>
            </a:avLst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grpSp>
        <p:nvGrpSpPr>
          <p:cNvPr id="40" name="그룹 39"/>
          <p:cNvGrpSpPr/>
          <p:nvPr/>
        </p:nvGrpSpPr>
        <p:grpSpPr>
          <a:xfrm>
            <a:off x="761818" y="2414425"/>
            <a:ext cx="4707307" cy="1641936"/>
            <a:chOff x="761818" y="2414425"/>
            <a:chExt cx="4707307" cy="1641936"/>
          </a:xfrm>
        </p:grpSpPr>
        <p:sp>
          <p:nvSpPr>
            <p:cNvPr id="43" name="곱셈 기호 42"/>
            <p:cNvSpPr/>
            <p:nvPr/>
          </p:nvSpPr>
          <p:spPr>
            <a:xfrm>
              <a:off x="3850198" y="2447764"/>
              <a:ext cx="1618927" cy="1608597"/>
            </a:xfrm>
            <a:prstGeom prst="mathMultiply">
              <a:avLst>
                <a:gd name="adj1" fmla="val 9469"/>
              </a:avLst>
            </a:prstGeom>
            <a:solidFill>
              <a:srgbClr val="FF0000">
                <a:alpha val="7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5" name="곱셈 기호 44"/>
            <p:cNvSpPr/>
            <p:nvPr/>
          </p:nvSpPr>
          <p:spPr>
            <a:xfrm>
              <a:off x="761818" y="2414425"/>
              <a:ext cx="1618927" cy="1608597"/>
            </a:xfrm>
            <a:prstGeom prst="mathMultiply">
              <a:avLst>
                <a:gd name="adj1" fmla="val 9469"/>
              </a:avLst>
            </a:prstGeom>
            <a:solidFill>
              <a:srgbClr val="FF0000">
                <a:alpha val="7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46" name="그룹 45"/>
          <p:cNvGrpSpPr/>
          <p:nvPr/>
        </p:nvGrpSpPr>
        <p:grpSpPr>
          <a:xfrm>
            <a:off x="2087634" y="698090"/>
            <a:ext cx="5381613" cy="1717320"/>
            <a:chOff x="2087634" y="698090"/>
            <a:chExt cx="5381613" cy="1717320"/>
          </a:xfrm>
        </p:grpSpPr>
        <p:sp>
          <p:nvSpPr>
            <p:cNvPr id="47" name="곱셈 기호 46"/>
            <p:cNvSpPr/>
            <p:nvPr/>
          </p:nvSpPr>
          <p:spPr>
            <a:xfrm>
              <a:off x="2087634" y="806813"/>
              <a:ext cx="1618927" cy="1608597"/>
            </a:xfrm>
            <a:prstGeom prst="mathMultiply">
              <a:avLst>
                <a:gd name="adj1" fmla="val 9469"/>
              </a:avLst>
            </a:prstGeom>
            <a:solidFill>
              <a:srgbClr val="FF0000">
                <a:alpha val="7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8" name="곱셈 기호 47"/>
            <p:cNvSpPr/>
            <p:nvPr/>
          </p:nvSpPr>
          <p:spPr>
            <a:xfrm>
              <a:off x="5850320" y="698090"/>
              <a:ext cx="1618927" cy="1608597"/>
            </a:xfrm>
            <a:prstGeom prst="mathMultiply">
              <a:avLst>
                <a:gd name="adj1" fmla="val 9469"/>
              </a:avLst>
            </a:prstGeom>
            <a:solidFill>
              <a:srgbClr val="FF0000">
                <a:alpha val="7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49" name="그림 4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536166" y="66009"/>
            <a:ext cx="1512484" cy="1173620"/>
          </a:xfrm>
          <a:prstGeom prst="rect">
            <a:avLst/>
          </a:prstGeom>
        </p:spPr>
      </p:pic>
      <p:pic>
        <p:nvPicPr>
          <p:cNvPr id="32" name="그림 3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36441" y="260648"/>
            <a:ext cx="1477674" cy="626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703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7" grpId="0" animBg="1"/>
      <p:bldP spid="2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그림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3027480"/>
            <a:ext cx="2486025" cy="409575"/>
          </a:xfrm>
          <a:prstGeom prst="rect">
            <a:avLst/>
          </a:prstGeom>
        </p:spPr>
      </p:pic>
      <p:pic>
        <p:nvPicPr>
          <p:cNvPr id="21" name="그림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0649" y="3103261"/>
            <a:ext cx="2390775" cy="409575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4749" y="664165"/>
            <a:ext cx="638175" cy="428625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3649" y="5013176"/>
            <a:ext cx="670437" cy="620775"/>
          </a:xfrm>
          <a:prstGeom prst="rect">
            <a:avLst/>
          </a:prstGeom>
        </p:spPr>
      </p:pic>
      <p:sp>
        <p:nvSpPr>
          <p:cNvPr id="32" name="직사각형 31"/>
          <p:cNvSpPr/>
          <p:nvPr/>
        </p:nvSpPr>
        <p:spPr>
          <a:xfrm rot="3180000">
            <a:off x="6155788" y="3203733"/>
            <a:ext cx="71566" cy="2208999"/>
          </a:xfrm>
          <a:prstGeom prst="rect">
            <a:avLst/>
          </a:prstGeom>
          <a:solidFill>
            <a:schemeClr val="accent1"/>
          </a:solidFill>
          <a:scene3d>
            <a:camera prst="orthographicFront"/>
            <a:lightRig rig="threePt" dir="t"/>
          </a:scene3d>
          <a:sp3d>
            <a:bevelT w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직사각형 33"/>
          <p:cNvSpPr/>
          <p:nvPr/>
        </p:nvSpPr>
        <p:spPr>
          <a:xfrm rot="-2940000" flipH="1">
            <a:off x="3368668" y="3414671"/>
            <a:ext cx="65101" cy="1901070"/>
          </a:xfrm>
          <a:prstGeom prst="rect">
            <a:avLst/>
          </a:prstGeom>
          <a:solidFill>
            <a:schemeClr val="accent1"/>
          </a:solidFill>
          <a:scene3d>
            <a:camera prst="orthographicFront"/>
            <a:lightRig rig="threePt" dir="t"/>
          </a:scene3d>
          <a:sp3d>
            <a:bevelT w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6" name="직사각형 45"/>
          <p:cNvSpPr/>
          <p:nvPr/>
        </p:nvSpPr>
        <p:spPr>
          <a:xfrm rot="3180000">
            <a:off x="3484828" y="929470"/>
            <a:ext cx="71566" cy="2208999"/>
          </a:xfrm>
          <a:prstGeom prst="rect">
            <a:avLst/>
          </a:prstGeom>
          <a:solidFill>
            <a:schemeClr val="accent1"/>
          </a:solidFill>
          <a:scene3d>
            <a:camera prst="orthographicFront"/>
            <a:lightRig rig="threePt" dir="t"/>
          </a:scene3d>
          <a:sp3d>
            <a:bevelT w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7" name="직사각형 46"/>
          <p:cNvSpPr/>
          <p:nvPr/>
        </p:nvSpPr>
        <p:spPr>
          <a:xfrm rot="-2940000" flipH="1">
            <a:off x="6454764" y="1235555"/>
            <a:ext cx="65101" cy="1901070"/>
          </a:xfrm>
          <a:prstGeom prst="rect">
            <a:avLst/>
          </a:prstGeom>
          <a:solidFill>
            <a:schemeClr val="accent1"/>
          </a:solidFill>
          <a:scene3d>
            <a:camera prst="orthographicFront"/>
            <a:lightRig rig="threePt" dir="t"/>
          </a:scene3d>
          <a:sp3d>
            <a:bevelT w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4" name="그룹 3"/>
          <p:cNvGrpSpPr/>
          <p:nvPr/>
        </p:nvGrpSpPr>
        <p:grpSpPr>
          <a:xfrm>
            <a:off x="1378181" y="253136"/>
            <a:ext cx="6500700" cy="5547041"/>
            <a:chOff x="1378181" y="253136"/>
            <a:chExt cx="6500700" cy="5547041"/>
          </a:xfrm>
        </p:grpSpPr>
        <p:sp>
          <p:nvSpPr>
            <p:cNvPr id="42" name="곱셈 기호 41"/>
            <p:cNvSpPr/>
            <p:nvPr/>
          </p:nvSpPr>
          <p:spPr>
            <a:xfrm>
              <a:off x="4224374" y="253136"/>
              <a:ext cx="1618927" cy="1608597"/>
            </a:xfrm>
            <a:prstGeom prst="mathMultiply">
              <a:avLst>
                <a:gd name="adj1" fmla="val 9469"/>
              </a:avLst>
            </a:prstGeom>
            <a:solidFill>
              <a:srgbClr val="FF0000">
                <a:alpha val="7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3" name="곱셈 기호 42"/>
            <p:cNvSpPr/>
            <p:nvPr/>
          </p:nvSpPr>
          <p:spPr>
            <a:xfrm>
              <a:off x="1378181" y="2419623"/>
              <a:ext cx="1618927" cy="1608597"/>
            </a:xfrm>
            <a:prstGeom prst="mathMultiply">
              <a:avLst>
                <a:gd name="adj1" fmla="val 9469"/>
              </a:avLst>
            </a:prstGeom>
            <a:solidFill>
              <a:srgbClr val="FF0000">
                <a:alpha val="7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도넛 18"/>
            <p:cNvSpPr/>
            <p:nvPr/>
          </p:nvSpPr>
          <p:spPr>
            <a:xfrm>
              <a:off x="4049491" y="4846948"/>
              <a:ext cx="1038752" cy="953229"/>
            </a:xfrm>
            <a:prstGeom prst="donut">
              <a:avLst>
                <a:gd name="adj" fmla="val 15203"/>
              </a:avLst>
            </a:prstGeom>
            <a:solidFill>
              <a:schemeClr val="accent1">
                <a:alpha val="7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20" name="도넛 19"/>
            <p:cNvSpPr/>
            <p:nvPr/>
          </p:nvSpPr>
          <p:spPr>
            <a:xfrm>
              <a:off x="6840129" y="2719434"/>
              <a:ext cx="1038752" cy="953229"/>
            </a:xfrm>
            <a:prstGeom prst="donut">
              <a:avLst>
                <a:gd name="adj" fmla="val 15203"/>
              </a:avLst>
            </a:prstGeom>
            <a:solidFill>
              <a:schemeClr val="accent1">
                <a:alpha val="7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pic>
        <p:nvPicPr>
          <p:cNvPr id="2" name="그림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50692" y="306977"/>
            <a:ext cx="1295583" cy="1033710"/>
          </a:xfrm>
          <a:prstGeom prst="rect">
            <a:avLst/>
          </a:prstGeom>
        </p:spPr>
      </p:pic>
      <p:pic>
        <p:nvPicPr>
          <p:cNvPr id="18" name="그림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6441" y="260648"/>
            <a:ext cx="1477674" cy="626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445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03633"/>
          </a:xfrm>
        </p:spPr>
        <p:txBody>
          <a:bodyPr>
            <a:normAutofit/>
          </a:bodyPr>
          <a:lstStyle/>
          <a:p>
            <a:pPr algn="ctr"/>
            <a:r>
              <a:rPr lang="en-US" altLang="ko-KR" sz="3200" dirty="0"/>
              <a:t>Proposition D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508" y="1484784"/>
            <a:ext cx="8856984" cy="458585"/>
          </a:xfrm>
          <a:prstGeom prst="rect">
            <a:avLst/>
          </a:prstGeom>
        </p:spPr>
      </p:pic>
      <p:cxnSp>
        <p:nvCxnSpPr>
          <p:cNvPr id="5" name="직선 화살표 연결선 4"/>
          <p:cNvCxnSpPr/>
          <p:nvPr/>
        </p:nvCxnSpPr>
        <p:spPr>
          <a:xfrm flipV="1">
            <a:off x="4427984" y="2232671"/>
            <a:ext cx="0" cy="966614"/>
          </a:xfrm>
          <a:prstGeom prst="straightConnector1">
            <a:avLst/>
          </a:prstGeom>
          <a:ln w="101600" cmpd="dbl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809" y="3199285"/>
            <a:ext cx="4067175" cy="2181225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3294535"/>
            <a:ext cx="3514725" cy="2085975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3093202"/>
            <a:ext cx="3446909" cy="2496038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1573" y="3256434"/>
            <a:ext cx="8591550" cy="2066925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1180" y="5704578"/>
            <a:ext cx="7387729" cy="878802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07187" y="4630154"/>
            <a:ext cx="2476500" cy="381000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5536" y="3231746"/>
            <a:ext cx="8640960" cy="1781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442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5907" y="870718"/>
            <a:ext cx="838011" cy="562843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3901" y="5132240"/>
            <a:ext cx="670437" cy="620775"/>
          </a:xfrm>
          <a:prstGeom prst="rect">
            <a:avLst/>
          </a:prstGeom>
        </p:spPr>
      </p:pic>
      <p:sp>
        <p:nvSpPr>
          <p:cNvPr id="32" name="직사각형 31"/>
          <p:cNvSpPr/>
          <p:nvPr/>
        </p:nvSpPr>
        <p:spPr>
          <a:xfrm rot="1800000" flipH="1">
            <a:off x="4926279" y="3953339"/>
            <a:ext cx="123335" cy="1152212"/>
          </a:xfrm>
          <a:prstGeom prst="rect">
            <a:avLst/>
          </a:prstGeom>
          <a:solidFill>
            <a:schemeClr val="accent1"/>
          </a:solidFill>
          <a:scene3d>
            <a:camera prst="orthographicFront"/>
            <a:lightRig rig="threePt" dir="t"/>
          </a:scene3d>
          <a:sp3d>
            <a:bevelT w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직사각형 33"/>
          <p:cNvSpPr/>
          <p:nvPr/>
        </p:nvSpPr>
        <p:spPr>
          <a:xfrm rot="-2940000" flipH="1">
            <a:off x="2810977" y="3865166"/>
            <a:ext cx="129777" cy="1715364"/>
          </a:xfrm>
          <a:prstGeom prst="rect">
            <a:avLst/>
          </a:prstGeom>
          <a:solidFill>
            <a:schemeClr val="accent1"/>
          </a:solidFill>
          <a:scene3d>
            <a:camera prst="orthographicFront"/>
            <a:lightRig rig="threePt" dir="t"/>
          </a:scene3d>
          <a:sp3d>
            <a:bevelT w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9" name="그룹 8"/>
          <p:cNvGrpSpPr/>
          <p:nvPr/>
        </p:nvGrpSpPr>
        <p:grpSpPr>
          <a:xfrm>
            <a:off x="492740" y="3124552"/>
            <a:ext cx="7590716" cy="748557"/>
            <a:chOff x="492740" y="3124552"/>
            <a:chExt cx="7590716" cy="748557"/>
          </a:xfrm>
        </p:grpSpPr>
        <p:grpSp>
          <p:nvGrpSpPr>
            <p:cNvPr id="7" name="그룹 6"/>
            <p:cNvGrpSpPr/>
            <p:nvPr/>
          </p:nvGrpSpPr>
          <p:grpSpPr>
            <a:xfrm>
              <a:off x="492740" y="3124552"/>
              <a:ext cx="7590716" cy="748557"/>
              <a:chOff x="492740" y="3124552"/>
              <a:chExt cx="7590716" cy="748557"/>
            </a:xfrm>
          </p:grpSpPr>
          <p:pic>
            <p:nvPicPr>
              <p:cNvPr id="6" name="그림 5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787931" y="3124552"/>
                <a:ext cx="2295525" cy="742950"/>
              </a:xfrm>
              <a:prstGeom prst="rect">
                <a:avLst/>
              </a:prstGeom>
            </p:spPr>
          </p:pic>
          <p:pic>
            <p:nvPicPr>
              <p:cNvPr id="5" name="그림 4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546916" y="3134166"/>
                <a:ext cx="1238250" cy="704850"/>
              </a:xfrm>
              <a:prstGeom prst="rect">
                <a:avLst/>
              </a:prstGeom>
            </p:spPr>
          </p:pic>
          <p:pic>
            <p:nvPicPr>
              <p:cNvPr id="4" name="그림 3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92740" y="3168259"/>
                <a:ext cx="1238250" cy="704850"/>
              </a:xfrm>
              <a:prstGeom prst="rect">
                <a:avLst/>
              </a:prstGeom>
            </p:spPr>
          </p:pic>
        </p:grpSp>
        <p:sp>
          <p:nvSpPr>
            <p:cNvPr id="44" name="순서도: 연결자 43"/>
            <p:cNvSpPr/>
            <p:nvPr/>
          </p:nvSpPr>
          <p:spPr>
            <a:xfrm rot="19243581">
              <a:off x="4643387" y="3500387"/>
              <a:ext cx="180000" cy="180000"/>
            </a:xfrm>
            <a:prstGeom prst="flowChartConnector">
              <a:avLst/>
            </a:prstGeom>
            <a:solidFill>
              <a:schemeClr val="tx1"/>
            </a:solidFill>
            <a:ln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7" name="순서도: 연결자 46"/>
            <p:cNvSpPr/>
            <p:nvPr/>
          </p:nvSpPr>
          <p:spPr>
            <a:xfrm rot="19243581">
              <a:off x="5003427" y="3490335"/>
              <a:ext cx="180000" cy="180000"/>
            </a:xfrm>
            <a:prstGeom prst="flowChartConnector">
              <a:avLst/>
            </a:prstGeom>
            <a:solidFill>
              <a:schemeClr val="tx1"/>
            </a:solidFill>
            <a:ln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8" name="순서도: 연결자 47"/>
            <p:cNvSpPr/>
            <p:nvPr/>
          </p:nvSpPr>
          <p:spPr>
            <a:xfrm rot="19243581">
              <a:off x="5363467" y="3492310"/>
              <a:ext cx="180000" cy="180000"/>
            </a:xfrm>
            <a:prstGeom prst="flowChartConnector">
              <a:avLst/>
            </a:prstGeom>
            <a:solidFill>
              <a:schemeClr val="tx1"/>
            </a:solidFill>
            <a:ln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30" name="직사각형 29"/>
          <p:cNvSpPr/>
          <p:nvPr/>
        </p:nvSpPr>
        <p:spPr>
          <a:xfrm rot="-1740000" flipH="1">
            <a:off x="3603488" y="3923051"/>
            <a:ext cx="123335" cy="1152212"/>
          </a:xfrm>
          <a:prstGeom prst="rect">
            <a:avLst/>
          </a:prstGeom>
          <a:solidFill>
            <a:schemeClr val="accent1"/>
          </a:solidFill>
          <a:scene3d>
            <a:camera prst="orthographicFront"/>
            <a:lightRig rig="threePt" dir="t"/>
          </a:scene3d>
          <a:sp3d>
            <a:bevelT w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직사각형 34"/>
          <p:cNvSpPr/>
          <p:nvPr/>
        </p:nvSpPr>
        <p:spPr>
          <a:xfrm rot="2940000" flipH="1">
            <a:off x="5869833" y="3850020"/>
            <a:ext cx="129777" cy="1715364"/>
          </a:xfrm>
          <a:prstGeom prst="rect">
            <a:avLst/>
          </a:prstGeom>
          <a:solidFill>
            <a:schemeClr val="accent1"/>
          </a:solidFill>
          <a:scene3d>
            <a:camera prst="orthographicFront"/>
            <a:lightRig rig="threePt" dir="t"/>
          </a:scene3d>
          <a:sp3d>
            <a:bevelT w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직사각형 35"/>
          <p:cNvSpPr/>
          <p:nvPr/>
        </p:nvSpPr>
        <p:spPr>
          <a:xfrm rot="2940000" flipH="1">
            <a:off x="2388670" y="1531914"/>
            <a:ext cx="129777" cy="1715364"/>
          </a:xfrm>
          <a:prstGeom prst="rect">
            <a:avLst/>
          </a:prstGeom>
          <a:solidFill>
            <a:schemeClr val="accent1"/>
          </a:solidFill>
          <a:scene3d>
            <a:camera prst="orthographicFront"/>
            <a:lightRig rig="threePt" dir="t"/>
          </a:scene3d>
          <a:sp3d>
            <a:bevelT w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직사각형 36"/>
          <p:cNvSpPr/>
          <p:nvPr/>
        </p:nvSpPr>
        <p:spPr>
          <a:xfrm rot="-1740000" flipH="1">
            <a:off x="4825887" y="1857932"/>
            <a:ext cx="123335" cy="1152212"/>
          </a:xfrm>
          <a:prstGeom prst="rect">
            <a:avLst/>
          </a:prstGeom>
          <a:solidFill>
            <a:schemeClr val="accent1"/>
          </a:solidFill>
          <a:scene3d>
            <a:camera prst="orthographicFront"/>
            <a:lightRig rig="threePt" dir="t"/>
          </a:scene3d>
          <a:sp3d>
            <a:bevelT w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직사각형 37"/>
          <p:cNvSpPr/>
          <p:nvPr/>
        </p:nvSpPr>
        <p:spPr>
          <a:xfrm rot="1800000" flipH="1">
            <a:off x="3617774" y="1872545"/>
            <a:ext cx="123335" cy="1152212"/>
          </a:xfrm>
          <a:prstGeom prst="rect">
            <a:avLst/>
          </a:prstGeom>
          <a:solidFill>
            <a:schemeClr val="accent1"/>
          </a:solidFill>
          <a:scene3d>
            <a:camera prst="orthographicFront"/>
            <a:lightRig rig="threePt" dir="t"/>
          </a:scene3d>
          <a:sp3d>
            <a:bevelT w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직사각형 38"/>
          <p:cNvSpPr/>
          <p:nvPr/>
        </p:nvSpPr>
        <p:spPr>
          <a:xfrm rot="-2940000" flipH="1">
            <a:off x="6024845" y="1509064"/>
            <a:ext cx="129777" cy="1715364"/>
          </a:xfrm>
          <a:prstGeom prst="rect">
            <a:avLst/>
          </a:prstGeom>
          <a:solidFill>
            <a:schemeClr val="accent1"/>
          </a:solidFill>
          <a:scene3d>
            <a:camera prst="orthographicFront"/>
            <a:lightRig rig="threePt" dir="t"/>
          </a:scene3d>
          <a:sp3d>
            <a:bevelT w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6" name="곱셈 기호 45"/>
          <p:cNvSpPr/>
          <p:nvPr/>
        </p:nvSpPr>
        <p:spPr>
          <a:xfrm>
            <a:off x="3565784" y="467894"/>
            <a:ext cx="1618927" cy="1608597"/>
          </a:xfrm>
          <a:prstGeom prst="mathMultiply">
            <a:avLst>
              <a:gd name="adj1" fmla="val 9469"/>
            </a:avLst>
          </a:prstGeom>
          <a:solidFill>
            <a:srgbClr val="FF0000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" name="그룹 1"/>
          <p:cNvGrpSpPr/>
          <p:nvPr/>
        </p:nvGrpSpPr>
        <p:grpSpPr>
          <a:xfrm>
            <a:off x="286479" y="2669214"/>
            <a:ext cx="7468843" cy="1675187"/>
            <a:chOff x="276315" y="2670121"/>
            <a:chExt cx="7468843" cy="1675187"/>
          </a:xfrm>
        </p:grpSpPr>
        <p:sp>
          <p:nvSpPr>
            <p:cNvPr id="49" name="곱셈 기호 48"/>
            <p:cNvSpPr/>
            <p:nvPr/>
          </p:nvSpPr>
          <p:spPr>
            <a:xfrm>
              <a:off x="276315" y="2716386"/>
              <a:ext cx="1618927" cy="1608597"/>
            </a:xfrm>
            <a:prstGeom prst="mathMultiply">
              <a:avLst>
                <a:gd name="adj1" fmla="val 9469"/>
              </a:avLst>
            </a:prstGeom>
            <a:solidFill>
              <a:srgbClr val="FF0000">
                <a:alpha val="7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0" name="곱셈 기호 49"/>
            <p:cNvSpPr/>
            <p:nvPr/>
          </p:nvSpPr>
          <p:spPr>
            <a:xfrm>
              <a:off x="2332094" y="2670121"/>
              <a:ext cx="1618927" cy="1608597"/>
            </a:xfrm>
            <a:prstGeom prst="mathMultiply">
              <a:avLst>
                <a:gd name="adj1" fmla="val 9469"/>
              </a:avLst>
            </a:prstGeom>
            <a:solidFill>
              <a:srgbClr val="FF0000">
                <a:alpha val="7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1" name="곱셈 기호 50"/>
            <p:cNvSpPr/>
            <p:nvPr/>
          </p:nvSpPr>
          <p:spPr>
            <a:xfrm>
              <a:off x="4253928" y="2736711"/>
              <a:ext cx="1618927" cy="1608597"/>
            </a:xfrm>
            <a:prstGeom prst="mathMultiply">
              <a:avLst>
                <a:gd name="adj1" fmla="val 9469"/>
              </a:avLst>
            </a:prstGeom>
            <a:solidFill>
              <a:srgbClr val="FF0000">
                <a:alpha val="7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2" name="곱셈 기호 51"/>
            <p:cNvSpPr/>
            <p:nvPr/>
          </p:nvSpPr>
          <p:spPr>
            <a:xfrm>
              <a:off x="6126231" y="2670121"/>
              <a:ext cx="1618927" cy="1608597"/>
            </a:xfrm>
            <a:prstGeom prst="mathMultiply">
              <a:avLst>
                <a:gd name="adj1" fmla="val 9469"/>
              </a:avLst>
            </a:prstGeom>
            <a:solidFill>
              <a:srgbClr val="FF0000">
                <a:alpha val="7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11" name="그림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95156" y="5990229"/>
            <a:ext cx="4355976" cy="446767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26514" y="5334510"/>
            <a:ext cx="2721950" cy="502049"/>
          </a:xfrm>
          <a:prstGeom prst="rect">
            <a:avLst/>
          </a:prstGeom>
        </p:spPr>
      </p:pic>
      <p:sp>
        <p:nvSpPr>
          <p:cNvPr id="31" name="곱셈 기호 30"/>
          <p:cNvSpPr/>
          <p:nvPr/>
        </p:nvSpPr>
        <p:spPr>
          <a:xfrm>
            <a:off x="3474500" y="4737396"/>
            <a:ext cx="1618927" cy="1608597"/>
          </a:xfrm>
          <a:prstGeom prst="mathMultiply">
            <a:avLst>
              <a:gd name="adj1" fmla="val 9469"/>
            </a:avLst>
          </a:prstGeom>
          <a:solidFill>
            <a:srgbClr val="FF0000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00192" y="338929"/>
            <a:ext cx="2541413" cy="718911"/>
          </a:xfrm>
          <a:prstGeom prst="rect">
            <a:avLst/>
          </a:prstGeom>
        </p:spPr>
      </p:pic>
      <p:pic>
        <p:nvPicPr>
          <p:cNvPr id="33" name="그림 3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9060" y="229474"/>
            <a:ext cx="1374034" cy="577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691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7886700" cy="903633"/>
          </a:xfrm>
        </p:spPr>
        <p:txBody>
          <a:bodyPr>
            <a:normAutofit/>
          </a:bodyPr>
          <a:lstStyle/>
          <a:p>
            <a:pPr algn="ctr"/>
            <a:r>
              <a:rPr lang="en-US" altLang="ko-KR" sz="3200" dirty="0"/>
              <a:t>Results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825" y="2204864"/>
            <a:ext cx="8056979" cy="2730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565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>
            <a:spLocks noGrp="1"/>
          </p:cNvSpPr>
          <p:nvPr>
            <p:ph type="title"/>
          </p:nvPr>
        </p:nvSpPr>
        <p:spPr>
          <a:xfrm>
            <a:off x="539552" y="222552"/>
            <a:ext cx="7886700" cy="903633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ko-KR" sz="3600" dirty="0" err="1" smtClean="0"/>
              <a:t>Grassmannians</a:t>
            </a:r>
            <a:r>
              <a:rPr lang="en-US" altLang="ko-KR" sz="3600" dirty="0" smtClean="0"/>
              <a:t> of rank 1</a:t>
            </a:r>
            <a:r>
              <a:rPr lang="en-US" altLang="ko-KR" sz="3600" dirty="0"/>
              <a:t/>
            </a:r>
            <a:br>
              <a:rPr lang="en-US" altLang="ko-KR" sz="3600" dirty="0"/>
            </a:br>
            <a:r>
              <a:rPr lang="en-US" altLang="ko-KR" sz="3600" dirty="0" smtClean="0"/>
              <a:t>= Projective space</a:t>
            </a:r>
            <a:endParaRPr lang="en-US" altLang="ko-KR" sz="36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" name="현 6"/>
          <p:cNvSpPr/>
          <p:nvPr/>
        </p:nvSpPr>
        <p:spPr>
          <a:xfrm>
            <a:off x="2442308" y="2319207"/>
            <a:ext cx="2633748" cy="2573816"/>
          </a:xfrm>
          <a:prstGeom prst="chord">
            <a:avLst>
              <a:gd name="adj1" fmla="val 10741955"/>
              <a:gd name="adj2" fmla="val 21528267"/>
            </a:avLst>
          </a:prstGeom>
          <a:gradFill>
            <a:gsLst>
              <a:gs pos="98000">
                <a:srgbClr val="0070C0">
                  <a:alpha val="20000"/>
                </a:srgbClr>
              </a:gs>
              <a:gs pos="45000">
                <a:srgbClr val="0070C0">
                  <a:alpha val="20000"/>
                </a:srgbClr>
              </a:gs>
              <a:gs pos="18000">
                <a:schemeClr val="bg1">
                  <a:lumMod val="95000"/>
                  <a:alpha val="10000"/>
                </a:schemeClr>
              </a:gs>
              <a:gs pos="68000">
                <a:schemeClr val="bg1">
                  <a:alpha val="10000"/>
                </a:schemeClr>
              </a:gs>
            </a:gsLst>
            <a:lin ang="5400000" scaled="1"/>
          </a:gradFill>
          <a:ln cmpd="sng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오른쪽 화살표 9"/>
          <p:cNvSpPr/>
          <p:nvPr/>
        </p:nvSpPr>
        <p:spPr>
          <a:xfrm rot="16200000">
            <a:off x="2875713" y="2773040"/>
            <a:ext cx="1584175" cy="285336"/>
          </a:xfrm>
          <a:prstGeom prst="rightArrow">
            <a:avLst/>
          </a:prstGeom>
          <a:solidFill>
            <a:srgbClr val="FF0000"/>
          </a:solidFill>
          <a:ln w="53975">
            <a:noFill/>
          </a:ln>
          <a:scene3d>
            <a:camera prst="orthographicFront"/>
            <a:lightRig rig="threePt" dir="t"/>
          </a:scene3d>
          <a:sp3d>
            <a:bevelT w="101600"/>
            <a:bevelB w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" name="오른쪽 화살표 10"/>
          <p:cNvSpPr/>
          <p:nvPr/>
        </p:nvSpPr>
        <p:spPr>
          <a:xfrm>
            <a:off x="3655413" y="3501008"/>
            <a:ext cx="1584175" cy="285336"/>
          </a:xfrm>
          <a:prstGeom prst="rightArrow">
            <a:avLst/>
          </a:prstGeom>
          <a:solidFill>
            <a:srgbClr val="0070C0"/>
          </a:solidFill>
          <a:ln w="53975">
            <a:noFill/>
          </a:ln>
          <a:scene3d>
            <a:camera prst="orthographicFront"/>
            <a:lightRig rig="threePt" dir="t"/>
          </a:scene3d>
          <a:sp3d>
            <a:bevelT w="101600"/>
            <a:bevelB w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2" name="오른쪽 화살표 11"/>
          <p:cNvSpPr/>
          <p:nvPr/>
        </p:nvSpPr>
        <p:spPr>
          <a:xfrm rot="7988601">
            <a:off x="2378166" y="4004534"/>
            <a:ext cx="1584175" cy="285336"/>
          </a:xfrm>
          <a:prstGeom prst="rightArrow">
            <a:avLst/>
          </a:prstGeom>
          <a:solidFill>
            <a:srgbClr val="008000"/>
          </a:solidFill>
          <a:ln w="53975">
            <a:noFill/>
          </a:ln>
          <a:scene3d>
            <a:camera prst="orthographicFront"/>
            <a:lightRig rig="threePt" dir="t"/>
          </a:scene3d>
          <a:sp3d>
            <a:bevelT w="101600"/>
            <a:bevelB w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" name="타원 12"/>
          <p:cNvSpPr/>
          <p:nvPr/>
        </p:nvSpPr>
        <p:spPr>
          <a:xfrm>
            <a:off x="2442308" y="3480012"/>
            <a:ext cx="2603200" cy="306332"/>
          </a:xfrm>
          <a:prstGeom prst="ellipse">
            <a:avLst/>
          </a:prstGeom>
          <a:solidFill>
            <a:srgbClr val="0070C0">
              <a:alpha val="10000"/>
            </a:srgbClr>
          </a:solidFill>
          <a:ln cmpd="sng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53340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9588" y="1273874"/>
            <a:ext cx="2814924" cy="405378"/>
          </a:xfrm>
          <a:prstGeom prst="rect">
            <a:avLst/>
          </a:prstGeom>
        </p:spPr>
      </p:pic>
      <p:sp>
        <p:nvSpPr>
          <p:cNvPr id="14" name="원통 13"/>
          <p:cNvSpPr/>
          <p:nvPr/>
        </p:nvSpPr>
        <p:spPr>
          <a:xfrm rot="3780000">
            <a:off x="4046776" y="626550"/>
            <a:ext cx="36000" cy="5511228"/>
          </a:xfrm>
          <a:prstGeom prst="can">
            <a:avLst/>
          </a:prstGeom>
          <a:solidFill>
            <a:schemeClr val="dk1">
              <a:alpha val="80000"/>
            </a:schemeClr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원통 14"/>
          <p:cNvSpPr/>
          <p:nvPr/>
        </p:nvSpPr>
        <p:spPr>
          <a:xfrm rot="2160000" flipH="1">
            <a:off x="3725908" y="774191"/>
            <a:ext cx="36000" cy="5343547"/>
          </a:xfrm>
          <a:prstGeom prst="can">
            <a:avLst/>
          </a:prstGeom>
          <a:solidFill>
            <a:schemeClr val="dk1">
              <a:alpha val="80000"/>
            </a:schemeClr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원통 15"/>
          <p:cNvSpPr/>
          <p:nvPr/>
        </p:nvSpPr>
        <p:spPr>
          <a:xfrm rot="-720000">
            <a:off x="3644373" y="1148606"/>
            <a:ext cx="36000" cy="4934061"/>
          </a:xfrm>
          <a:prstGeom prst="can">
            <a:avLst/>
          </a:prstGeom>
          <a:solidFill>
            <a:schemeClr val="dk1">
              <a:alpha val="80000"/>
            </a:schemeClr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원통 16"/>
          <p:cNvSpPr/>
          <p:nvPr/>
        </p:nvSpPr>
        <p:spPr>
          <a:xfrm rot="18900000" flipH="1">
            <a:off x="3794192" y="1110421"/>
            <a:ext cx="36000" cy="5148662"/>
          </a:xfrm>
          <a:prstGeom prst="can">
            <a:avLst/>
          </a:prstGeom>
          <a:solidFill>
            <a:schemeClr val="dk1">
              <a:alpha val="80000"/>
            </a:schemeClr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원통 17"/>
          <p:cNvSpPr/>
          <p:nvPr/>
        </p:nvSpPr>
        <p:spPr>
          <a:xfrm rot="4740000" flipH="1">
            <a:off x="3863779" y="819189"/>
            <a:ext cx="36000" cy="5399443"/>
          </a:xfrm>
          <a:prstGeom prst="can">
            <a:avLst/>
          </a:prstGeom>
          <a:solidFill>
            <a:schemeClr val="dk1">
              <a:alpha val="80000"/>
            </a:schemeClr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원통 18"/>
          <p:cNvSpPr/>
          <p:nvPr/>
        </p:nvSpPr>
        <p:spPr>
          <a:xfrm rot="17220000" flipH="1">
            <a:off x="3813205" y="1097402"/>
            <a:ext cx="36000" cy="5080845"/>
          </a:xfrm>
          <a:prstGeom prst="can">
            <a:avLst/>
          </a:prstGeom>
          <a:solidFill>
            <a:schemeClr val="dk1">
              <a:alpha val="80000"/>
            </a:schemeClr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순서도: 연결자 19"/>
          <p:cNvSpPr/>
          <p:nvPr/>
        </p:nvSpPr>
        <p:spPr>
          <a:xfrm>
            <a:off x="5012307" y="3244560"/>
            <a:ext cx="63749" cy="79827"/>
          </a:xfrm>
          <a:prstGeom prst="flowChartConnector">
            <a:avLst/>
          </a:prstGeom>
          <a:solidFill>
            <a:schemeClr val="accent1"/>
          </a:solidFill>
          <a:ln cmpd="sng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순서도: 연결자 21"/>
          <p:cNvSpPr/>
          <p:nvPr/>
        </p:nvSpPr>
        <p:spPr>
          <a:xfrm>
            <a:off x="4868089" y="2905726"/>
            <a:ext cx="63749" cy="79827"/>
          </a:xfrm>
          <a:prstGeom prst="flowChartConnector">
            <a:avLst/>
          </a:prstGeom>
          <a:solidFill>
            <a:srgbClr val="00B0F0"/>
          </a:solidFill>
          <a:ln cmpd="sng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순서도: 연결자 22"/>
          <p:cNvSpPr/>
          <p:nvPr/>
        </p:nvSpPr>
        <p:spPr>
          <a:xfrm>
            <a:off x="4397715" y="2463419"/>
            <a:ext cx="63749" cy="79827"/>
          </a:xfrm>
          <a:prstGeom prst="flowChartConnector">
            <a:avLst/>
          </a:prstGeom>
          <a:solidFill>
            <a:srgbClr val="00B0F0"/>
          </a:solidFill>
          <a:ln cmpd="sng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순서도: 연결자 23"/>
          <p:cNvSpPr/>
          <p:nvPr/>
        </p:nvSpPr>
        <p:spPr>
          <a:xfrm>
            <a:off x="3370188" y="2322420"/>
            <a:ext cx="63749" cy="79827"/>
          </a:xfrm>
          <a:prstGeom prst="flowChartConnector">
            <a:avLst/>
          </a:prstGeom>
          <a:solidFill>
            <a:srgbClr val="00B0F0"/>
          </a:solidFill>
          <a:ln cmpd="sng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순서도: 연결자 24"/>
          <p:cNvSpPr/>
          <p:nvPr/>
        </p:nvSpPr>
        <p:spPr>
          <a:xfrm>
            <a:off x="2809155" y="2657433"/>
            <a:ext cx="63749" cy="79827"/>
          </a:xfrm>
          <a:prstGeom prst="flowChartConnector">
            <a:avLst/>
          </a:prstGeom>
          <a:solidFill>
            <a:srgbClr val="00B0F0"/>
          </a:solidFill>
          <a:ln cmpd="sng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순서도: 연결자 25"/>
          <p:cNvSpPr/>
          <p:nvPr/>
        </p:nvSpPr>
        <p:spPr>
          <a:xfrm>
            <a:off x="2456410" y="3188814"/>
            <a:ext cx="63749" cy="79827"/>
          </a:xfrm>
          <a:prstGeom prst="flowChartConnector">
            <a:avLst/>
          </a:prstGeom>
          <a:solidFill>
            <a:srgbClr val="00B0F0"/>
          </a:solidFill>
          <a:ln cmpd="sng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7" name="그림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6768" y="1838326"/>
            <a:ext cx="3554491" cy="435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977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그룹 8"/>
          <p:cNvGrpSpPr/>
          <p:nvPr/>
        </p:nvGrpSpPr>
        <p:grpSpPr>
          <a:xfrm>
            <a:off x="955878" y="342930"/>
            <a:ext cx="6712466" cy="6198154"/>
            <a:chOff x="955878" y="342930"/>
            <a:chExt cx="6712466" cy="6198154"/>
          </a:xfrm>
          <a:blipFill dpi="0" rotWithShape="1">
            <a:blip r:embed="rId2">
              <a:alphaModFix amt="9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2" name="육각형 1"/>
            <p:cNvSpPr/>
            <p:nvPr/>
          </p:nvSpPr>
          <p:spPr>
            <a:xfrm>
              <a:off x="3080470" y="342930"/>
              <a:ext cx="2520280" cy="2016224"/>
            </a:xfrm>
            <a:prstGeom prst="hexagon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" name="육각형 2"/>
            <p:cNvSpPr/>
            <p:nvPr/>
          </p:nvSpPr>
          <p:spPr>
            <a:xfrm>
              <a:off x="5148064" y="1412776"/>
              <a:ext cx="2520280" cy="2016224"/>
            </a:xfrm>
            <a:prstGeom prst="hexagon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" name="육각형 3"/>
            <p:cNvSpPr/>
            <p:nvPr/>
          </p:nvSpPr>
          <p:spPr>
            <a:xfrm>
              <a:off x="3059832" y="2431162"/>
              <a:ext cx="2520280" cy="2016224"/>
            </a:xfrm>
            <a:prstGeom prst="hexagon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" name="육각형 4"/>
            <p:cNvSpPr/>
            <p:nvPr/>
          </p:nvSpPr>
          <p:spPr>
            <a:xfrm>
              <a:off x="971600" y="1372248"/>
              <a:ext cx="2520280" cy="2016224"/>
            </a:xfrm>
            <a:prstGeom prst="hexagon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육각형 5"/>
            <p:cNvSpPr/>
            <p:nvPr/>
          </p:nvSpPr>
          <p:spPr>
            <a:xfrm>
              <a:off x="955878" y="3501008"/>
              <a:ext cx="2520280" cy="2016224"/>
            </a:xfrm>
            <a:prstGeom prst="hexagon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육각형 6"/>
            <p:cNvSpPr/>
            <p:nvPr/>
          </p:nvSpPr>
          <p:spPr>
            <a:xfrm>
              <a:off x="5148064" y="3501008"/>
              <a:ext cx="2520280" cy="2016224"/>
            </a:xfrm>
            <a:prstGeom prst="hexagon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육각형 7"/>
            <p:cNvSpPr/>
            <p:nvPr/>
          </p:nvSpPr>
          <p:spPr>
            <a:xfrm>
              <a:off x="3059832" y="4524860"/>
              <a:ext cx="2520280" cy="2016224"/>
            </a:xfrm>
            <a:prstGeom prst="hexagon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3381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>
            <a:spLocks noGrp="1"/>
          </p:cNvSpPr>
          <p:nvPr>
            <p:ph type="title"/>
          </p:nvPr>
        </p:nvSpPr>
        <p:spPr>
          <a:xfrm>
            <a:off x="539552" y="222552"/>
            <a:ext cx="7886700" cy="903633"/>
          </a:xfrm>
        </p:spPr>
        <p:txBody>
          <a:bodyPr>
            <a:normAutofit/>
          </a:bodyPr>
          <a:lstStyle/>
          <a:p>
            <a:pPr algn="ctr"/>
            <a:r>
              <a:rPr lang="en-US" altLang="ko-KR" sz="3600" dirty="0" smtClean="0"/>
              <a:t>Complex </a:t>
            </a:r>
            <a:r>
              <a:rPr lang="en-US" altLang="ko-KR" sz="3600" dirty="0" err="1" smtClean="0"/>
              <a:t>Grassmannians</a:t>
            </a:r>
            <a:r>
              <a:rPr lang="en-US" altLang="ko-KR" sz="3600" dirty="0" smtClean="0"/>
              <a:t> of rank 1</a:t>
            </a:r>
            <a:endParaRPr lang="en-US" altLang="ko-KR" sz="36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1229495"/>
            <a:ext cx="7381013" cy="4935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31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>
            <a:spLocks noGrp="1"/>
          </p:cNvSpPr>
          <p:nvPr>
            <p:ph type="title"/>
          </p:nvPr>
        </p:nvSpPr>
        <p:spPr>
          <a:xfrm>
            <a:off x="321328" y="214369"/>
            <a:ext cx="7851072" cy="1197202"/>
          </a:xfrm>
        </p:spPr>
        <p:txBody>
          <a:bodyPr>
            <a:normAutofit/>
          </a:bodyPr>
          <a:lstStyle/>
          <a:p>
            <a:pPr algn="ctr"/>
            <a:r>
              <a:rPr lang="en-US" altLang="ko-KR" sz="3600" dirty="0"/>
              <a:t>Complex </a:t>
            </a:r>
            <a:r>
              <a:rPr lang="en-US" altLang="ko-KR" sz="3600" dirty="0" err="1"/>
              <a:t>Grassmannians</a:t>
            </a:r>
            <a:r>
              <a:rPr lang="en-US" altLang="ko-KR" sz="3600" dirty="0"/>
              <a:t> of rank </a:t>
            </a:r>
            <a:r>
              <a:rPr lang="en-US" altLang="ko-KR" sz="3600" dirty="0" smtClean="0"/>
              <a:t>2</a:t>
            </a:r>
            <a:endParaRPr lang="en-US" altLang="ko-KR" sz="2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" name="현 6"/>
          <p:cNvSpPr/>
          <p:nvPr/>
        </p:nvSpPr>
        <p:spPr>
          <a:xfrm>
            <a:off x="2442308" y="2319207"/>
            <a:ext cx="2633748" cy="2573816"/>
          </a:xfrm>
          <a:prstGeom prst="chord">
            <a:avLst>
              <a:gd name="adj1" fmla="val 10741955"/>
              <a:gd name="adj2" fmla="val 21528267"/>
            </a:avLst>
          </a:prstGeom>
          <a:gradFill>
            <a:gsLst>
              <a:gs pos="98000">
                <a:srgbClr val="0070C0">
                  <a:alpha val="20000"/>
                </a:srgbClr>
              </a:gs>
              <a:gs pos="45000">
                <a:srgbClr val="0070C0">
                  <a:alpha val="20000"/>
                </a:srgbClr>
              </a:gs>
              <a:gs pos="18000">
                <a:schemeClr val="bg1">
                  <a:lumMod val="95000"/>
                  <a:alpha val="10000"/>
                </a:schemeClr>
              </a:gs>
              <a:gs pos="68000">
                <a:schemeClr val="bg1">
                  <a:alpha val="10000"/>
                </a:schemeClr>
              </a:gs>
            </a:gsLst>
            <a:lin ang="5400000" scaled="1"/>
          </a:gradFill>
          <a:ln cmpd="sng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오른쪽 화살표 9"/>
          <p:cNvSpPr/>
          <p:nvPr/>
        </p:nvSpPr>
        <p:spPr>
          <a:xfrm rot="16200000">
            <a:off x="2875713" y="2773040"/>
            <a:ext cx="1584175" cy="285336"/>
          </a:xfrm>
          <a:prstGeom prst="rightArrow">
            <a:avLst/>
          </a:prstGeom>
          <a:solidFill>
            <a:srgbClr val="FF0000"/>
          </a:solidFill>
          <a:ln w="53975">
            <a:noFill/>
          </a:ln>
          <a:scene3d>
            <a:camera prst="orthographicFront"/>
            <a:lightRig rig="threePt" dir="t"/>
          </a:scene3d>
          <a:sp3d>
            <a:bevelT w="101600"/>
            <a:bevelB w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" name="오른쪽 화살표 10"/>
          <p:cNvSpPr/>
          <p:nvPr/>
        </p:nvSpPr>
        <p:spPr>
          <a:xfrm>
            <a:off x="3655413" y="3501008"/>
            <a:ext cx="1584175" cy="285336"/>
          </a:xfrm>
          <a:prstGeom prst="rightArrow">
            <a:avLst/>
          </a:prstGeom>
          <a:solidFill>
            <a:srgbClr val="0070C0"/>
          </a:solidFill>
          <a:ln w="53975">
            <a:noFill/>
          </a:ln>
          <a:scene3d>
            <a:camera prst="orthographicFront"/>
            <a:lightRig rig="threePt" dir="t"/>
          </a:scene3d>
          <a:sp3d>
            <a:bevelT w="101600"/>
            <a:bevelB w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2" name="오른쪽 화살표 11"/>
          <p:cNvSpPr/>
          <p:nvPr/>
        </p:nvSpPr>
        <p:spPr>
          <a:xfrm rot="7988601">
            <a:off x="2378166" y="4004534"/>
            <a:ext cx="1584175" cy="285336"/>
          </a:xfrm>
          <a:prstGeom prst="rightArrow">
            <a:avLst/>
          </a:prstGeom>
          <a:solidFill>
            <a:srgbClr val="008000"/>
          </a:solidFill>
          <a:ln w="53975">
            <a:noFill/>
          </a:ln>
          <a:scene3d>
            <a:camera prst="orthographicFront"/>
            <a:lightRig rig="threePt" dir="t"/>
          </a:scene3d>
          <a:sp3d>
            <a:bevelT w="101600"/>
            <a:bevelB w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" name="타원 12"/>
          <p:cNvSpPr/>
          <p:nvPr/>
        </p:nvSpPr>
        <p:spPr>
          <a:xfrm>
            <a:off x="2442308" y="3480012"/>
            <a:ext cx="2603200" cy="306332"/>
          </a:xfrm>
          <a:prstGeom prst="ellipse">
            <a:avLst/>
          </a:prstGeom>
          <a:solidFill>
            <a:srgbClr val="0070C0">
              <a:alpha val="10000"/>
            </a:srgbClr>
          </a:solidFill>
          <a:ln cmpd="sng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53340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순서도: 연결자 19"/>
          <p:cNvSpPr/>
          <p:nvPr/>
        </p:nvSpPr>
        <p:spPr>
          <a:xfrm>
            <a:off x="5012307" y="3244560"/>
            <a:ext cx="63749" cy="79827"/>
          </a:xfrm>
          <a:prstGeom prst="flowChartConnector">
            <a:avLst/>
          </a:prstGeom>
          <a:solidFill>
            <a:schemeClr val="accent1"/>
          </a:solidFill>
          <a:ln cmpd="sng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순서도: 연결자 21"/>
          <p:cNvSpPr/>
          <p:nvPr/>
        </p:nvSpPr>
        <p:spPr>
          <a:xfrm>
            <a:off x="4868089" y="2905726"/>
            <a:ext cx="63749" cy="79827"/>
          </a:xfrm>
          <a:prstGeom prst="flowChartConnector">
            <a:avLst/>
          </a:prstGeom>
          <a:solidFill>
            <a:srgbClr val="00B0F0"/>
          </a:solidFill>
          <a:ln cmpd="sng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순서도: 연결자 22"/>
          <p:cNvSpPr/>
          <p:nvPr/>
        </p:nvSpPr>
        <p:spPr>
          <a:xfrm>
            <a:off x="4397715" y="2463419"/>
            <a:ext cx="63749" cy="79827"/>
          </a:xfrm>
          <a:prstGeom prst="flowChartConnector">
            <a:avLst/>
          </a:prstGeom>
          <a:solidFill>
            <a:srgbClr val="00B0F0"/>
          </a:solidFill>
          <a:ln cmpd="sng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순서도: 연결자 23"/>
          <p:cNvSpPr/>
          <p:nvPr/>
        </p:nvSpPr>
        <p:spPr>
          <a:xfrm>
            <a:off x="3370188" y="2322420"/>
            <a:ext cx="63749" cy="79827"/>
          </a:xfrm>
          <a:prstGeom prst="flowChartConnector">
            <a:avLst/>
          </a:prstGeom>
          <a:solidFill>
            <a:srgbClr val="00B0F0"/>
          </a:solidFill>
          <a:ln cmpd="sng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순서도: 연결자 24"/>
          <p:cNvSpPr/>
          <p:nvPr/>
        </p:nvSpPr>
        <p:spPr>
          <a:xfrm>
            <a:off x="2809155" y="2657433"/>
            <a:ext cx="63749" cy="79827"/>
          </a:xfrm>
          <a:prstGeom prst="flowChartConnector">
            <a:avLst/>
          </a:prstGeom>
          <a:solidFill>
            <a:srgbClr val="00B0F0"/>
          </a:solidFill>
          <a:ln cmpd="sng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순서도: 연결자 25"/>
          <p:cNvSpPr/>
          <p:nvPr/>
        </p:nvSpPr>
        <p:spPr>
          <a:xfrm>
            <a:off x="2456410" y="3188814"/>
            <a:ext cx="63749" cy="79827"/>
          </a:xfrm>
          <a:prstGeom prst="flowChartConnector">
            <a:avLst/>
          </a:prstGeom>
          <a:solidFill>
            <a:srgbClr val="00B0F0"/>
          </a:solidFill>
          <a:ln cmpd="sng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다이아몬드 20"/>
          <p:cNvSpPr/>
          <p:nvPr/>
        </p:nvSpPr>
        <p:spPr>
          <a:xfrm rot="9804829">
            <a:off x="1949080" y="3259060"/>
            <a:ext cx="3589658" cy="769232"/>
          </a:xfrm>
          <a:prstGeom prst="diamond">
            <a:avLst/>
          </a:prstGeom>
          <a:solidFill>
            <a:schemeClr val="accent1">
              <a:lumMod val="75000"/>
              <a:alpha val="80000"/>
            </a:schemeClr>
          </a:solidFill>
          <a:ln w="31750" cmpd="sng">
            <a:noFill/>
            <a:prstDash val="dash"/>
          </a:ln>
          <a:scene3d>
            <a:camera prst="orthographicFron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7" name="다이아몬드 26"/>
          <p:cNvSpPr/>
          <p:nvPr/>
        </p:nvSpPr>
        <p:spPr>
          <a:xfrm rot="9163904">
            <a:off x="1860583" y="3221499"/>
            <a:ext cx="3589658" cy="769232"/>
          </a:xfrm>
          <a:prstGeom prst="diamond">
            <a:avLst/>
          </a:prstGeom>
          <a:solidFill>
            <a:schemeClr val="accent1">
              <a:lumMod val="75000"/>
              <a:alpha val="80000"/>
            </a:schemeClr>
          </a:solidFill>
          <a:ln w="31750" cmpd="sng">
            <a:noFill/>
            <a:prstDash val="dash"/>
          </a:ln>
          <a:scene3d>
            <a:camera prst="orthographicFron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8" name="다이아몬드 27"/>
          <p:cNvSpPr/>
          <p:nvPr/>
        </p:nvSpPr>
        <p:spPr>
          <a:xfrm rot="7701700">
            <a:off x="1744393" y="3221500"/>
            <a:ext cx="3589658" cy="769232"/>
          </a:xfrm>
          <a:prstGeom prst="diamond">
            <a:avLst/>
          </a:prstGeom>
          <a:solidFill>
            <a:schemeClr val="accent1">
              <a:lumMod val="75000"/>
              <a:alpha val="80000"/>
            </a:schemeClr>
          </a:solidFill>
          <a:ln w="31750" cmpd="sng">
            <a:noFill/>
            <a:prstDash val="dash"/>
          </a:ln>
          <a:scene3d>
            <a:camera prst="orthographicFron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9" name="다이아몬드 28"/>
          <p:cNvSpPr/>
          <p:nvPr/>
        </p:nvSpPr>
        <p:spPr>
          <a:xfrm rot="4779545">
            <a:off x="1866194" y="3356131"/>
            <a:ext cx="3589658" cy="769232"/>
          </a:xfrm>
          <a:prstGeom prst="diamond">
            <a:avLst/>
          </a:prstGeom>
          <a:solidFill>
            <a:schemeClr val="accent1">
              <a:lumMod val="75000"/>
              <a:alpha val="80000"/>
            </a:schemeClr>
          </a:solidFill>
          <a:ln w="31750" cmpd="sng">
            <a:noFill/>
            <a:prstDash val="dash"/>
          </a:ln>
          <a:scene3d>
            <a:camera prst="orthographicFron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0" name="다이아몬드 29"/>
          <p:cNvSpPr/>
          <p:nvPr/>
        </p:nvSpPr>
        <p:spPr>
          <a:xfrm rot="3064097">
            <a:off x="1924680" y="3410834"/>
            <a:ext cx="3589658" cy="769232"/>
          </a:xfrm>
          <a:prstGeom prst="diamond">
            <a:avLst/>
          </a:prstGeom>
          <a:solidFill>
            <a:schemeClr val="accent1">
              <a:lumMod val="75000"/>
              <a:alpha val="80000"/>
            </a:schemeClr>
          </a:solidFill>
          <a:ln w="31750" cmpd="sng">
            <a:noFill/>
            <a:prstDash val="dash"/>
          </a:ln>
          <a:scene3d>
            <a:camera prst="orthographicFron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1" name="다이아몬드 30"/>
          <p:cNvSpPr/>
          <p:nvPr/>
        </p:nvSpPr>
        <p:spPr>
          <a:xfrm rot="1692966">
            <a:off x="1948280" y="3511809"/>
            <a:ext cx="3589658" cy="769232"/>
          </a:xfrm>
          <a:prstGeom prst="diamond">
            <a:avLst/>
          </a:prstGeom>
          <a:solidFill>
            <a:schemeClr val="accent1">
              <a:lumMod val="75000"/>
              <a:alpha val="80000"/>
            </a:schemeClr>
          </a:solidFill>
          <a:ln w="31750" cmpd="sng">
            <a:noFill/>
            <a:prstDash val="dash"/>
          </a:ln>
          <a:scene3d>
            <a:camera prst="orthographicFron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pic>
        <p:nvPicPr>
          <p:cNvPr id="32" name="그림 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328" y="5515243"/>
            <a:ext cx="8280920" cy="799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452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500"/>
                            </p:stCondLst>
                            <p:childTnLst>
                              <p:par>
                                <p:cTn id="88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00"/>
                            </p:stCondLst>
                            <p:childTnLst>
                              <p:par>
                                <p:cTn id="92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500"/>
                            </p:stCondLst>
                            <p:childTnLst>
                              <p:par>
                                <p:cTn id="96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  <p:bldP spid="12" grpId="0" animBg="1"/>
      <p:bldP spid="13" grpId="0" animBg="1"/>
      <p:bldP spid="20" grpId="0" animBg="1"/>
      <p:bldP spid="20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1" grpId="0" animBg="1"/>
      <p:bldP spid="21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03633"/>
          </a:xfrm>
        </p:spPr>
        <p:txBody>
          <a:bodyPr>
            <a:normAutofit/>
          </a:bodyPr>
          <a:lstStyle/>
          <a:p>
            <a:pPr algn="ctr"/>
            <a:r>
              <a:rPr lang="en-US" altLang="ko-KR" sz="4800" dirty="0" smtClean="0"/>
              <a:t>Motivation</a:t>
            </a:r>
            <a:endParaRPr lang="en-US" altLang="ko-KR" sz="48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437" y="1534244"/>
            <a:ext cx="8239125" cy="499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919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제목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03633"/>
          </a:xfrm>
        </p:spPr>
        <p:txBody>
          <a:bodyPr>
            <a:normAutofit/>
          </a:bodyPr>
          <a:lstStyle/>
          <a:p>
            <a:pPr algn="ctr"/>
            <a:r>
              <a:rPr lang="en-US" altLang="ko-KR" sz="4800" dirty="0" smtClean="0"/>
              <a:t>Problems</a:t>
            </a:r>
            <a:endParaRPr lang="en-US" altLang="ko-KR" sz="48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628800"/>
            <a:ext cx="8080051" cy="432048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2428034"/>
            <a:ext cx="8568952" cy="784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907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>
            <a:spLocks noGrp="1"/>
          </p:cNvSpPr>
          <p:nvPr>
            <p:ph type="title"/>
          </p:nvPr>
        </p:nvSpPr>
        <p:spPr>
          <a:xfrm>
            <a:off x="539552" y="222552"/>
            <a:ext cx="7886700" cy="903633"/>
          </a:xfrm>
        </p:spPr>
        <p:txBody>
          <a:bodyPr>
            <a:normAutofit/>
          </a:bodyPr>
          <a:lstStyle/>
          <a:p>
            <a:pPr algn="ctr"/>
            <a:r>
              <a:rPr lang="en-US" altLang="ko-KR" sz="3600" dirty="0" smtClean="0"/>
              <a:t>Complex </a:t>
            </a:r>
            <a:r>
              <a:rPr lang="en-US" altLang="ko-KR" sz="3600" dirty="0" err="1" smtClean="0"/>
              <a:t>Grassmannians</a:t>
            </a:r>
            <a:r>
              <a:rPr lang="en-US" altLang="ko-KR" sz="3600" dirty="0" smtClean="0"/>
              <a:t> of rank 2</a:t>
            </a:r>
            <a:endParaRPr lang="en-US" altLang="ko-KR" sz="36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961" y="1332994"/>
            <a:ext cx="8280920" cy="799862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449" y="2204864"/>
            <a:ext cx="8280920" cy="1092954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961" y="3501008"/>
            <a:ext cx="7858125" cy="2000250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55776" y="5806777"/>
            <a:ext cx="3181350" cy="79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336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그룹 10"/>
          <p:cNvGrpSpPr/>
          <p:nvPr/>
        </p:nvGrpSpPr>
        <p:grpSpPr>
          <a:xfrm>
            <a:off x="2428650" y="3596857"/>
            <a:ext cx="3793847" cy="2106296"/>
            <a:chOff x="2292460" y="3458949"/>
            <a:chExt cx="3793847" cy="2106296"/>
          </a:xfrm>
        </p:grpSpPr>
        <p:sp>
          <p:nvSpPr>
            <p:cNvPr id="20" name="자유형 19"/>
            <p:cNvSpPr/>
            <p:nvPr/>
          </p:nvSpPr>
          <p:spPr>
            <a:xfrm>
              <a:off x="2292460" y="3589482"/>
              <a:ext cx="3793847" cy="1975763"/>
            </a:xfrm>
            <a:custGeom>
              <a:avLst/>
              <a:gdLst>
                <a:gd name="connsiteX0" fmla="*/ 2712920 w 5398039"/>
                <a:gd name="connsiteY0" fmla="*/ 37 h 2753979"/>
                <a:gd name="connsiteX1" fmla="*/ 4093335 w 5398039"/>
                <a:gd name="connsiteY1" fmla="*/ 388112 h 2753979"/>
                <a:gd name="connsiteX2" fmla="*/ 5398039 w 5398039"/>
                <a:gd name="connsiteY2" fmla="*/ 2642111 h 2753979"/>
                <a:gd name="connsiteX3" fmla="*/ 5396592 w 5398039"/>
                <a:gd name="connsiteY3" fmla="*/ 2753979 h 2753979"/>
                <a:gd name="connsiteX4" fmla="*/ 4705825 w 5398039"/>
                <a:gd name="connsiteY4" fmla="*/ 1867091 h 2753979"/>
                <a:gd name="connsiteX5" fmla="*/ 4073985 w 5398039"/>
                <a:gd name="connsiteY5" fmla="*/ 2678322 h 2753979"/>
                <a:gd name="connsiteX6" fmla="*/ 3418315 w 5398039"/>
                <a:gd name="connsiteY6" fmla="*/ 1836495 h 2753979"/>
                <a:gd name="connsiteX7" fmla="*/ 2746385 w 5398039"/>
                <a:gd name="connsiteY7" fmla="*/ 2699197 h 2753979"/>
                <a:gd name="connsiteX8" fmla="*/ 2076167 w 5398039"/>
                <a:gd name="connsiteY8" fmla="*/ 1838692 h 2753979"/>
                <a:gd name="connsiteX9" fmla="*/ 1388232 w 5398039"/>
                <a:gd name="connsiteY9" fmla="*/ 2721943 h 2753979"/>
                <a:gd name="connsiteX10" fmla="*/ 698588 w 5398039"/>
                <a:gd name="connsiteY10" fmla="*/ 1836495 h 2753979"/>
                <a:gd name="connsiteX11" fmla="*/ 282 w 5398039"/>
                <a:gd name="connsiteY11" fmla="*/ 2733062 h 2753979"/>
                <a:gd name="connsiteX12" fmla="*/ 0 w 5398039"/>
                <a:gd name="connsiteY12" fmla="*/ 2613556 h 2753979"/>
                <a:gd name="connsiteX13" fmla="*/ 1328477 w 5398039"/>
                <a:gd name="connsiteY13" fmla="*/ 373486 h 2753979"/>
                <a:gd name="connsiteX14" fmla="*/ 2712920 w 5398039"/>
                <a:gd name="connsiteY14" fmla="*/ 37 h 2753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98039" h="2753979">
                  <a:moveTo>
                    <a:pt x="2712920" y="37"/>
                  </a:moveTo>
                  <a:cubicBezTo>
                    <a:pt x="3191209" y="2567"/>
                    <a:pt x="3668826" y="132018"/>
                    <a:pt x="4093335" y="388112"/>
                  </a:cubicBezTo>
                  <a:cubicBezTo>
                    <a:pt x="4889290" y="868289"/>
                    <a:pt x="5378461" y="1721260"/>
                    <a:pt x="5398039" y="2642111"/>
                  </a:cubicBezTo>
                  <a:lnTo>
                    <a:pt x="5396592" y="2753979"/>
                  </a:lnTo>
                  <a:lnTo>
                    <a:pt x="4705825" y="1867091"/>
                  </a:lnTo>
                  <a:lnTo>
                    <a:pt x="4073985" y="2678322"/>
                  </a:lnTo>
                  <a:lnTo>
                    <a:pt x="3418315" y="1836495"/>
                  </a:lnTo>
                  <a:lnTo>
                    <a:pt x="2746385" y="2699197"/>
                  </a:lnTo>
                  <a:lnTo>
                    <a:pt x="2076167" y="1838692"/>
                  </a:lnTo>
                  <a:lnTo>
                    <a:pt x="1388232" y="2721943"/>
                  </a:lnTo>
                  <a:lnTo>
                    <a:pt x="698588" y="1836495"/>
                  </a:lnTo>
                  <a:lnTo>
                    <a:pt x="282" y="2733062"/>
                  </a:lnTo>
                  <a:lnTo>
                    <a:pt x="0" y="2613556"/>
                  </a:lnTo>
                  <a:cubicBezTo>
                    <a:pt x="29319" y="1692964"/>
                    <a:pt x="527487" y="845216"/>
                    <a:pt x="1328477" y="373486"/>
                  </a:cubicBezTo>
                  <a:cubicBezTo>
                    <a:pt x="1755671" y="121897"/>
                    <a:pt x="2234631" y="-2493"/>
                    <a:pt x="2712920" y="37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0"/>
                    <a:lumOff val="100000"/>
                    <a:alpha val="10000"/>
                  </a:schemeClr>
                </a:gs>
                <a:gs pos="4000">
                  <a:schemeClr val="accent6">
                    <a:lumMod val="20000"/>
                    <a:lumOff val="80000"/>
                  </a:schemeClr>
                </a:gs>
                <a:gs pos="100000">
                  <a:schemeClr val="accent6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 w="6350">
              <a:noFill/>
            </a:ln>
            <a:scene3d>
              <a:camera prst="orthographicFront"/>
              <a:lightRig rig="threePt" dir="t"/>
            </a:scene3d>
            <a:sp3d prstMaterial="softEdge">
              <a:bevelT w="381000" h="304800"/>
              <a:bevelB w="635000" h="2286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" name="곱셈 기호 4"/>
            <p:cNvSpPr/>
            <p:nvPr/>
          </p:nvSpPr>
          <p:spPr>
            <a:xfrm>
              <a:off x="4045367" y="3458949"/>
              <a:ext cx="360040" cy="288032"/>
            </a:xfrm>
            <a:prstGeom prst="mathMultiply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4" name="오른쪽 화살표 13"/>
          <p:cNvSpPr/>
          <p:nvPr/>
        </p:nvSpPr>
        <p:spPr>
          <a:xfrm rot="9581097">
            <a:off x="3675907" y="3701828"/>
            <a:ext cx="837814" cy="285336"/>
          </a:xfrm>
          <a:prstGeom prst="rightArrow">
            <a:avLst/>
          </a:prstGeom>
          <a:solidFill>
            <a:srgbClr val="FF66FF"/>
          </a:solidFill>
          <a:ln w="53975">
            <a:noFill/>
          </a:ln>
          <a:scene3d>
            <a:camera prst="orthographicFront"/>
            <a:lightRig rig="threePt" dir="t"/>
          </a:scene3d>
          <a:sp3d>
            <a:bevelT w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" name="오른쪽 화살표 5"/>
          <p:cNvSpPr/>
          <p:nvPr/>
        </p:nvSpPr>
        <p:spPr>
          <a:xfrm rot="16200000">
            <a:off x="3581286" y="2829432"/>
            <a:ext cx="1584175" cy="285336"/>
          </a:xfrm>
          <a:prstGeom prst="rightArrow">
            <a:avLst/>
          </a:prstGeom>
          <a:solidFill>
            <a:srgbClr val="FF0000"/>
          </a:solidFill>
          <a:ln w="53975">
            <a:noFill/>
          </a:ln>
          <a:scene3d>
            <a:camera prst="orthographicFront"/>
            <a:lightRig rig="threePt" dir="t"/>
          </a:scene3d>
          <a:sp3d>
            <a:bevelT w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6" name="타원 15"/>
          <p:cNvSpPr/>
          <p:nvPr/>
        </p:nvSpPr>
        <p:spPr>
          <a:xfrm>
            <a:off x="1369769" y="1237339"/>
            <a:ext cx="5846215" cy="5213652"/>
          </a:xfrm>
          <a:prstGeom prst="ellipse">
            <a:avLst/>
          </a:prstGeom>
          <a:gradFill>
            <a:gsLst>
              <a:gs pos="5000">
                <a:srgbClr val="0070C0">
                  <a:alpha val="1000"/>
                  <a:lumMod val="100000"/>
                </a:srgbClr>
              </a:gs>
              <a:gs pos="98000">
                <a:srgbClr val="0070C0"/>
              </a:gs>
              <a:gs pos="40000">
                <a:schemeClr val="accent1">
                  <a:lumMod val="40000"/>
                  <a:lumOff val="60000"/>
                  <a:alpha val="50000"/>
                </a:schemeClr>
              </a:gs>
              <a:gs pos="68000">
                <a:schemeClr val="bg1">
                  <a:alpha val="10000"/>
                </a:schemeClr>
              </a:gs>
            </a:gsLst>
            <a:lin ang="5400000" scaled="1"/>
          </a:gradFill>
          <a:ln w="38100" cmpd="sng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53340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타원 16"/>
          <p:cNvSpPr/>
          <p:nvPr/>
        </p:nvSpPr>
        <p:spPr>
          <a:xfrm>
            <a:off x="1369769" y="3565842"/>
            <a:ext cx="5846215" cy="755653"/>
          </a:xfrm>
          <a:prstGeom prst="ellipse">
            <a:avLst/>
          </a:prstGeom>
          <a:solidFill>
            <a:srgbClr val="0070C0">
              <a:alpha val="10000"/>
            </a:srgbClr>
          </a:solidFill>
          <a:ln cmpd="sng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53340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제목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03633"/>
          </a:xfrm>
        </p:spPr>
        <p:txBody>
          <a:bodyPr>
            <a:normAutofit/>
          </a:bodyPr>
          <a:lstStyle/>
          <a:p>
            <a:pPr algn="ctr"/>
            <a:r>
              <a:rPr lang="en-US" altLang="ko-KR" sz="3600" dirty="0" smtClean="0"/>
              <a:t>Real hypersurfaces in </a:t>
            </a:r>
            <a:r>
              <a:rPr lang="en-US" altLang="ko-KR" sz="3600" dirty="0" smtClean="0"/>
              <a:t>CG2</a:t>
            </a:r>
            <a:endParaRPr lang="en-US" altLang="ko-KR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428852" y="1536704"/>
                <a:ext cx="4653143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80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+mj-ea"/>
                          <a:cs typeface="+mj-cs"/>
                        </a:rPr>
                        <m:t>𝑁</m:t>
                      </m:r>
                      <m:r>
                        <a:rPr lang="en-US" altLang="ko-KR" sz="28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+mj-ea"/>
                          <a:cs typeface="+mj-cs"/>
                        </a:rPr>
                        <m:t>:</m:t>
                      </m:r>
                      <m:r>
                        <m:rPr>
                          <m:sty m:val="p"/>
                        </m:rPr>
                        <a:rPr lang="en-US" altLang="ko-KR" sz="28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+mj-ea"/>
                          <a:cs typeface="+mj-cs"/>
                        </a:rPr>
                        <m:t>normal</m:t>
                      </m:r>
                      <m:r>
                        <a:rPr lang="en-US" altLang="ko-KR" sz="28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+mj-ea"/>
                          <a:cs typeface="+mj-cs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ko-KR" sz="28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+mj-ea"/>
                          <a:cs typeface="+mj-cs"/>
                        </a:rPr>
                        <m:t>vector</m:t>
                      </m:r>
                      <m:r>
                        <a:rPr lang="en-US" altLang="ko-KR" sz="28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+mj-ea"/>
                          <a:cs typeface="+mj-cs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ko-KR" sz="28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+mj-ea"/>
                          <a:cs typeface="+mj-cs"/>
                        </a:rPr>
                        <m:t>field</m:t>
                      </m:r>
                    </m:oMath>
                  </m:oMathPara>
                </a14:m>
                <a:endParaRPr lang="ko-KR" altLang="en-US" sz="2800" dirty="0">
                  <a:solidFill>
                    <a:srgbClr val="FF0000"/>
                  </a:solidFill>
                  <a:latin typeface="+mj-lt"/>
                  <a:ea typeface="+mj-ea"/>
                  <a:cs typeface="+mj-cs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8852" y="1536704"/>
                <a:ext cx="4653143" cy="43088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3869033" y="3847400"/>
                <a:ext cx="1104966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altLang="ko-KR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altLang="ko-KR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ko-KR" alt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9033" y="3847400"/>
                <a:ext cx="1104966" cy="430887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5334946" y="5713511"/>
                <a:ext cx="3937130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ko-KR" sz="2800" i="1" smtClean="0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R</m:t>
                      </m:r>
                      <m:r>
                        <a:rPr lang="en-US" altLang="ko-KR" sz="2800" b="0" i="1" smtClean="0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𝑒𝑎𝑙</m:t>
                      </m:r>
                      <m:r>
                        <a:rPr lang="en-US" altLang="ko-KR" sz="2800" b="0" i="1" smtClean="0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altLang="ko-KR" sz="2800" b="0" i="1" smtClean="0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h𝑦𝑝𝑒𝑟𝑠𝑢𝑓𝑎𝑐𝑒</m:t>
                      </m:r>
                      <m:r>
                        <a:rPr lang="en-US" altLang="ko-KR" sz="2800" b="0" i="1" smtClean="0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altLang="ko-KR" sz="2800" b="0" i="1" smtClean="0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ko-KR" altLang="en-US" sz="2800" dirty="0">
                  <a:solidFill>
                    <a:srgbClr val="008000"/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946" y="5713511"/>
                <a:ext cx="3937130" cy="43088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그룹 7"/>
          <p:cNvGrpSpPr/>
          <p:nvPr/>
        </p:nvGrpSpPr>
        <p:grpSpPr>
          <a:xfrm>
            <a:off x="2165573" y="2211569"/>
            <a:ext cx="4319999" cy="2533172"/>
            <a:chOff x="2165573" y="2211569"/>
            <a:chExt cx="4319999" cy="2533172"/>
          </a:xfrm>
        </p:grpSpPr>
        <p:sp>
          <p:nvSpPr>
            <p:cNvPr id="19" name="이등변 삼각형 18"/>
            <p:cNvSpPr/>
            <p:nvPr/>
          </p:nvSpPr>
          <p:spPr>
            <a:xfrm rot="3167071">
              <a:off x="2372183" y="2898881"/>
              <a:ext cx="2386222" cy="1011597"/>
            </a:xfrm>
            <a:prstGeom prst="triangle">
              <a:avLst>
                <a:gd name="adj" fmla="val 81504"/>
              </a:avLst>
            </a:prstGeom>
            <a:solidFill>
              <a:srgbClr val="7030A0">
                <a:alpha val="60000"/>
              </a:srgbClr>
            </a:solidFill>
            <a:scene3d>
              <a:camera prst="orthographicFront"/>
              <a:lightRig rig="threePt" dir="t"/>
            </a:scene3d>
            <a:sp3d>
              <a:bevelT w="1016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" name="자유형 24"/>
            <p:cNvSpPr/>
            <p:nvPr/>
          </p:nvSpPr>
          <p:spPr>
            <a:xfrm rot="1570311">
              <a:off x="2165573" y="2617297"/>
              <a:ext cx="4319999" cy="2127444"/>
            </a:xfrm>
            <a:custGeom>
              <a:avLst/>
              <a:gdLst>
                <a:gd name="connsiteX0" fmla="*/ 2159999 w 4319999"/>
                <a:gd name="connsiteY0" fmla="*/ 0 h 2127444"/>
                <a:gd name="connsiteX1" fmla="*/ 4319999 w 4319999"/>
                <a:gd name="connsiteY1" fmla="*/ 1066606 h 2127444"/>
                <a:gd name="connsiteX2" fmla="*/ 2171673 w 4319999"/>
                <a:gd name="connsiteY2" fmla="*/ 2127444 h 2127444"/>
                <a:gd name="connsiteX3" fmla="*/ 2229429 w 4319999"/>
                <a:gd name="connsiteY3" fmla="*/ 1040350 h 2127444"/>
                <a:gd name="connsiteX4" fmla="*/ 37460 w 4319999"/>
                <a:gd name="connsiteY4" fmla="*/ 1073558 h 2127444"/>
                <a:gd name="connsiteX5" fmla="*/ 1631697 w 4319999"/>
                <a:gd name="connsiteY5" fmla="*/ 1872333 h 2127444"/>
                <a:gd name="connsiteX6" fmla="*/ 0 w 4319999"/>
                <a:gd name="connsiteY6" fmla="*/ 1066605 h 2127444"/>
                <a:gd name="connsiteX7" fmla="*/ 2159999 w 4319999"/>
                <a:gd name="connsiteY7" fmla="*/ 0 h 2127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19999" h="2127444">
                  <a:moveTo>
                    <a:pt x="2159999" y="0"/>
                  </a:moveTo>
                  <a:lnTo>
                    <a:pt x="4319999" y="1066606"/>
                  </a:lnTo>
                  <a:lnTo>
                    <a:pt x="2171673" y="2127444"/>
                  </a:lnTo>
                  <a:lnTo>
                    <a:pt x="2229429" y="1040350"/>
                  </a:lnTo>
                  <a:lnTo>
                    <a:pt x="37460" y="1073558"/>
                  </a:lnTo>
                  <a:lnTo>
                    <a:pt x="1631697" y="1872333"/>
                  </a:lnTo>
                  <a:lnTo>
                    <a:pt x="0" y="1066605"/>
                  </a:lnTo>
                  <a:lnTo>
                    <a:pt x="2159999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 w="31750" cmpd="sng">
              <a:noFill/>
              <a:prstDash val="dash"/>
            </a:ln>
            <a:scene3d>
              <a:camera prst="orthographicFront"/>
              <a:lightRig rig="threePt" dir="t"/>
            </a:scene3d>
            <a:sp3d>
              <a:bevelT w="1016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pic>
        <p:nvPicPr>
          <p:cNvPr id="27" name="그림 2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4706" y="2842707"/>
            <a:ext cx="2243262" cy="483969"/>
          </a:xfrm>
          <a:prstGeom prst="rect">
            <a:avLst/>
          </a:prstGeom>
        </p:spPr>
      </p:pic>
      <p:pic>
        <p:nvPicPr>
          <p:cNvPr id="28" name="그림 2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167505" y="2248399"/>
            <a:ext cx="2511929" cy="532529"/>
          </a:xfrm>
          <a:prstGeom prst="rect">
            <a:avLst/>
          </a:prstGeom>
        </p:spPr>
      </p:pic>
      <p:sp>
        <p:nvSpPr>
          <p:cNvPr id="32" name="오른쪽 화살표 31"/>
          <p:cNvSpPr/>
          <p:nvPr/>
        </p:nvSpPr>
        <p:spPr>
          <a:xfrm rot="9569623">
            <a:off x="3690188" y="3720498"/>
            <a:ext cx="781284" cy="247335"/>
          </a:xfrm>
          <a:prstGeom prst="rightArrow">
            <a:avLst/>
          </a:prstGeom>
          <a:ln/>
          <a:scene3d>
            <a:camera prst="orthographicFront"/>
            <a:lightRig rig="threePt" dir="t"/>
          </a:scene3d>
          <a:sp3d>
            <a:bevelT w="1016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33" name="그림 3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39566" y="1356669"/>
            <a:ext cx="3272249" cy="482895"/>
          </a:xfrm>
          <a:prstGeom prst="rect">
            <a:avLst/>
          </a:prstGeom>
        </p:spPr>
      </p:pic>
      <p:sp>
        <p:nvSpPr>
          <p:cNvPr id="34" name="오른쪽 화살표 33"/>
          <p:cNvSpPr/>
          <p:nvPr/>
        </p:nvSpPr>
        <p:spPr>
          <a:xfrm rot="8966673">
            <a:off x="3334224" y="3884563"/>
            <a:ext cx="1056014" cy="240462"/>
          </a:xfrm>
          <a:prstGeom prst="rightArrow">
            <a:avLst/>
          </a:prstGeom>
          <a:solidFill>
            <a:srgbClr val="00206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5" name="오른쪽 화살표 34"/>
          <p:cNvSpPr/>
          <p:nvPr/>
        </p:nvSpPr>
        <p:spPr>
          <a:xfrm rot="11366540">
            <a:off x="3334224" y="3539386"/>
            <a:ext cx="1056014" cy="240462"/>
          </a:xfrm>
          <a:prstGeom prst="rightArrow">
            <a:avLst/>
          </a:prstGeom>
          <a:solidFill>
            <a:srgbClr val="00206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6" name="오른쪽 화살표 35"/>
          <p:cNvSpPr/>
          <p:nvPr/>
        </p:nvSpPr>
        <p:spPr>
          <a:xfrm rot="7318614">
            <a:off x="3567733" y="4052456"/>
            <a:ext cx="1056014" cy="240462"/>
          </a:xfrm>
          <a:prstGeom prst="rightArrow">
            <a:avLst/>
          </a:prstGeom>
          <a:solidFill>
            <a:srgbClr val="00206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37" name="그림 3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22497" y="3193157"/>
            <a:ext cx="2466975" cy="523875"/>
          </a:xfrm>
          <a:prstGeom prst="rect">
            <a:avLst/>
          </a:prstGeom>
        </p:spPr>
      </p:pic>
      <p:sp>
        <p:nvSpPr>
          <p:cNvPr id="38" name="자유형 37"/>
          <p:cNvSpPr/>
          <p:nvPr/>
        </p:nvSpPr>
        <p:spPr>
          <a:xfrm rot="3167071">
            <a:off x="2405481" y="2733574"/>
            <a:ext cx="3862318" cy="1935172"/>
          </a:xfrm>
          <a:custGeom>
            <a:avLst/>
            <a:gdLst>
              <a:gd name="connsiteX0" fmla="*/ 1453365 w 3862318"/>
              <a:gd name="connsiteY0" fmla="*/ 13982 h 1935172"/>
              <a:gd name="connsiteX1" fmla="*/ 3862318 w 3862318"/>
              <a:gd name="connsiteY1" fmla="*/ 0 h 1935172"/>
              <a:gd name="connsiteX2" fmla="*/ 2416805 w 3862318"/>
              <a:gd name="connsiteY2" fmla="*/ 1910805 h 1935172"/>
              <a:gd name="connsiteX3" fmla="*/ 2405440 w 3862318"/>
              <a:gd name="connsiteY3" fmla="*/ 1884755 h 1935172"/>
              <a:gd name="connsiteX4" fmla="*/ 113225 w 3862318"/>
              <a:gd name="connsiteY4" fmla="*/ 1884755 h 1935172"/>
              <a:gd name="connsiteX5" fmla="*/ 36605 w 3862318"/>
              <a:gd name="connsiteY5" fmla="*/ 1924608 h 1935172"/>
              <a:gd name="connsiteX6" fmla="*/ 1819758 w 3862318"/>
              <a:gd name="connsiteY6" fmla="*/ 1924608 h 1935172"/>
              <a:gd name="connsiteX7" fmla="*/ 0 w 3862318"/>
              <a:gd name="connsiteY7" fmla="*/ 1935172 h 1935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62318" h="1935172">
                <a:moveTo>
                  <a:pt x="1453365" y="13982"/>
                </a:moveTo>
                <a:lnTo>
                  <a:pt x="3862318" y="0"/>
                </a:lnTo>
                <a:lnTo>
                  <a:pt x="2416805" y="1910805"/>
                </a:lnTo>
                <a:lnTo>
                  <a:pt x="2405440" y="1884755"/>
                </a:lnTo>
                <a:lnTo>
                  <a:pt x="113225" y="1884755"/>
                </a:lnTo>
                <a:lnTo>
                  <a:pt x="36605" y="1924608"/>
                </a:lnTo>
                <a:lnTo>
                  <a:pt x="1819758" y="1924608"/>
                </a:lnTo>
                <a:lnTo>
                  <a:pt x="0" y="1935172"/>
                </a:lnTo>
                <a:close/>
              </a:path>
            </a:pathLst>
          </a:custGeom>
          <a:solidFill>
            <a:schemeClr val="accent1">
              <a:lumMod val="75000"/>
              <a:alpha val="50000"/>
            </a:schemeClr>
          </a:solidFill>
          <a:scene3d>
            <a:camera prst="orthographicFront"/>
            <a:lightRig rig="threePt" dir="t"/>
          </a:scene3d>
          <a:sp3d>
            <a:bevelT w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55854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1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1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1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6" grpId="0" animBg="1"/>
      <p:bldP spid="17" grpId="0" animBg="1"/>
      <p:bldP spid="2" grpId="0"/>
      <p:bldP spid="22" grpId="0"/>
      <p:bldP spid="23" grpId="0"/>
      <p:bldP spid="32" grpId="0" animBg="1"/>
      <p:bldP spid="34" grpId="0" animBg="1"/>
      <p:bldP spid="35" grpId="0" animBg="1"/>
      <p:bldP spid="36" grpId="0" animBg="1"/>
      <p:bldP spid="38" grpId="0" animBg="1"/>
      <p:bldP spid="38" grpId="1" animBg="1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7449</TotalTime>
  <Words>207</Words>
  <Application>Microsoft Office PowerPoint</Application>
  <PresentationFormat>화면 슬라이드 쇼(4:3)</PresentationFormat>
  <Paragraphs>65</Paragraphs>
  <Slides>30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30</vt:i4>
      </vt:variant>
    </vt:vector>
  </HeadingPairs>
  <TitlesOfParts>
    <vt:vector size="35" baseType="lpstr">
      <vt:lpstr>맑은 고딕</vt:lpstr>
      <vt:lpstr>한컴바탕</vt:lpstr>
      <vt:lpstr>Arial</vt:lpstr>
      <vt:lpstr>Cambria Math</vt:lpstr>
      <vt:lpstr>Office 테마</vt:lpstr>
      <vt:lpstr>The maximal existence condition of Ricci parallel Hopf real hypersurfaces in complex Grassmannians of rank two</vt:lpstr>
      <vt:lpstr>Contents</vt:lpstr>
      <vt:lpstr>Grassmannians of rank 1 = Projective space</vt:lpstr>
      <vt:lpstr>Complex Grassmannians of rank 1</vt:lpstr>
      <vt:lpstr>Complex Grassmannians of rank 2</vt:lpstr>
      <vt:lpstr>Motivation</vt:lpstr>
      <vt:lpstr>Problems</vt:lpstr>
      <vt:lpstr>Complex Grassmannians of rank 2</vt:lpstr>
      <vt:lpstr>Real hypersurfaces in CG2</vt:lpstr>
      <vt:lpstr>Real hypersurface in CG2</vt:lpstr>
      <vt:lpstr>Classification of real hypersurface in 〖G_2 (C〗^(m+2))</vt:lpstr>
      <vt:lpstr>Real hypersurface in 〖G_2 (C〗^(m+2))</vt:lpstr>
      <vt:lpstr>The Ricci tensor of M in CG2</vt:lpstr>
      <vt:lpstr>Problems</vt:lpstr>
      <vt:lpstr>Proposition A</vt:lpstr>
      <vt:lpstr>PowerPoint 프레젠테이션</vt:lpstr>
      <vt:lpstr>PowerPoint 프레젠테이션</vt:lpstr>
      <vt:lpstr>Proposition B</vt:lpstr>
      <vt:lpstr>PowerPoint 프레젠테이션</vt:lpstr>
      <vt:lpstr>PowerPoint 프레젠테이션</vt:lpstr>
      <vt:lpstr>Hadamad mfd:  Hyperbolic space</vt:lpstr>
      <vt:lpstr>Real hypersurface in 〖G_2^∗  (C〗^(m+2))</vt:lpstr>
      <vt:lpstr>PowerPoint 프레젠테이션</vt:lpstr>
      <vt:lpstr>Proposition C</vt:lpstr>
      <vt:lpstr>PowerPoint 프레젠테이션</vt:lpstr>
      <vt:lpstr>PowerPoint 프레젠테이션</vt:lpstr>
      <vt:lpstr>Proposition D</vt:lpstr>
      <vt:lpstr>PowerPoint 프레젠테이션</vt:lpstr>
      <vt:lpstr>Results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Investigation of real hypersurfaces in complex two-plane Grassmannians with semi-parallel symmetric operators</dc:title>
  <dc:creator>그라스만다양체연구단</dc:creator>
  <cp:lastModifiedBy>user</cp:lastModifiedBy>
  <cp:revision>826</cp:revision>
  <dcterms:created xsi:type="dcterms:W3CDTF">2014-07-07T01:34:30Z</dcterms:created>
  <dcterms:modified xsi:type="dcterms:W3CDTF">2019-11-05T02:22:53Z</dcterms:modified>
</cp:coreProperties>
</file>